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74"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797675" cy="99266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8005" autoAdjust="0"/>
    <p:restoredTop sz="94660"/>
  </p:normalViewPr>
  <p:slideViewPr>
    <p:cSldViewPr snapToGrid="0">
      <p:cViewPr varScale="1">
        <p:scale>
          <a:sx n="69" d="100"/>
          <a:sy n="69" d="100"/>
        </p:scale>
        <p:origin x="-366" y="-58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256D5204-2B36-4194-83F8-2E26A47935A7}" type="datetimeFigureOut">
              <a:rPr lang="ru-RU" smtClean="0"/>
              <a:pPr/>
              <a:t>21.02.2022</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22115A7C-56EB-4704-A5B5-8FEBCFC20459}" type="slidenum">
              <a:rPr lang="ru-RU" smtClean="0"/>
              <a:pPr/>
              <a:t>‹#›</a:t>
            </a:fld>
            <a:endParaRPr lang="ru-RU"/>
          </a:p>
        </p:txBody>
      </p:sp>
    </p:spTree>
    <p:extLst>
      <p:ext uri="{BB962C8B-B14F-4D97-AF65-F5344CB8AC3E}">
        <p14:creationId xmlns="" xmlns:p14="http://schemas.microsoft.com/office/powerpoint/2010/main" val="26291988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56D5204-2B36-4194-83F8-2E26A47935A7}" type="datetimeFigureOut">
              <a:rPr lang="ru-RU" smtClean="0"/>
              <a:pPr/>
              <a:t>21.02.2022</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2115A7C-56EB-4704-A5B5-8FEBCFC20459}" type="slidenum">
              <a:rPr lang="ru-RU" smtClean="0"/>
              <a:pPr/>
              <a:t>‹#›</a:t>
            </a:fld>
            <a:endParaRPr lang="ru-RU"/>
          </a:p>
        </p:txBody>
      </p:sp>
    </p:spTree>
    <p:extLst>
      <p:ext uri="{BB962C8B-B14F-4D97-AF65-F5344CB8AC3E}">
        <p14:creationId xmlns="" xmlns:p14="http://schemas.microsoft.com/office/powerpoint/2010/main" val="7825118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56D5204-2B36-4194-83F8-2E26A47935A7}" type="datetimeFigureOut">
              <a:rPr lang="ru-RU" smtClean="0"/>
              <a:pPr/>
              <a:t>21.02.2022</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2115A7C-56EB-4704-A5B5-8FEBCFC20459}" type="slidenum">
              <a:rPr lang="ru-RU" smtClean="0"/>
              <a:pPr/>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 xmlns:p14="http://schemas.microsoft.com/office/powerpoint/2010/main" val="10125963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256D5204-2B36-4194-83F8-2E26A47935A7}" type="datetimeFigureOut">
              <a:rPr lang="ru-RU" smtClean="0"/>
              <a:pPr/>
              <a:t>21.02.2022</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2115A7C-56EB-4704-A5B5-8FEBCFC20459}" type="slidenum">
              <a:rPr lang="ru-RU" smtClean="0"/>
              <a:pPr/>
              <a:t>‹#›</a:t>
            </a:fld>
            <a:endParaRPr lang="ru-RU"/>
          </a:p>
        </p:txBody>
      </p:sp>
    </p:spTree>
    <p:extLst>
      <p:ext uri="{BB962C8B-B14F-4D97-AF65-F5344CB8AC3E}">
        <p14:creationId xmlns="" xmlns:p14="http://schemas.microsoft.com/office/powerpoint/2010/main" val="12673236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256D5204-2B36-4194-83F8-2E26A47935A7}" type="datetimeFigureOut">
              <a:rPr lang="ru-RU" smtClean="0"/>
              <a:pPr/>
              <a:t>21.02.2022</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2115A7C-56EB-4704-A5B5-8FEBCFC20459}" type="slidenum">
              <a:rPr lang="ru-RU" smtClean="0"/>
              <a:pPr/>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 xmlns:p14="http://schemas.microsoft.com/office/powerpoint/2010/main" val="1567872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256D5204-2B36-4194-83F8-2E26A47935A7}" type="datetimeFigureOut">
              <a:rPr lang="ru-RU" smtClean="0"/>
              <a:pPr/>
              <a:t>21.02.2022</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2115A7C-56EB-4704-A5B5-8FEBCFC20459}" type="slidenum">
              <a:rPr lang="ru-RU" smtClean="0"/>
              <a:pPr/>
              <a:t>‹#›</a:t>
            </a:fld>
            <a:endParaRPr lang="ru-RU"/>
          </a:p>
        </p:txBody>
      </p:sp>
    </p:spTree>
    <p:extLst>
      <p:ext uri="{BB962C8B-B14F-4D97-AF65-F5344CB8AC3E}">
        <p14:creationId xmlns="" xmlns:p14="http://schemas.microsoft.com/office/powerpoint/2010/main" val="1586473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56D5204-2B36-4194-83F8-2E26A47935A7}" type="datetimeFigureOut">
              <a:rPr lang="ru-RU" smtClean="0"/>
              <a:pPr/>
              <a:t>21.02.2022</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2115A7C-56EB-4704-A5B5-8FEBCFC20459}" type="slidenum">
              <a:rPr lang="ru-RU" smtClean="0"/>
              <a:pPr/>
              <a:t>‹#›</a:t>
            </a:fld>
            <a:endParaRPr lang="ru-RU"/>
          </a:p>
        </p:txBody>
      </p:sp>
    </p:spTree>
    <p:extLst>
      <p:ext uri="{BB962C8B-B14F-4D97-AF65-F5344CB8AC3E}">
        <p14:creationId xmlns="" xmlns:p14="http://schemas.microsoft.com/office/powerpoint/2010/main" val="12212553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56D5204-2B36-4194-83F8-2E26A47935A7}" type="datetimeFigureOut">
              <a:rPr lang="ru-RU" smtClean="0"/>
              <a:pPr/>
              <a:t>21.02.2022</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2115A7C-56EB-4704-A5B5-8FEBCFC20459}" type="slidenum">
              <a:rPr lang="ru-RU" smtClean="0"/>
              <a:pPr/>
              <a:t>‹#›</a:t>
            </a:fld>
            <a:endParaRPr lang="ru-RU"/>
          </a:p>
        </p:txBody>
      </p:sp>
    </p:spTree>
    <p:extLst>
      <p:ext uri="{BB962C8B-B14F-4D97-AF65-F5344CB8AC3E}">
        <p14:creationId xmlns="" xmlns:p14="http://schemas.microsoft.com/office/powerpoint/2010/main" val="7779646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56D5204-2B36-4194-83F8-2E26A47935A7}" type="datetimeFigureOut">
              <a:rPr lang="ru-RU" smtClean="0"/>
              <a:pPr/>
              <a:t>21.02.2022</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2115A7C-56EB-4704-A5B5-8FEBCFC20459}" type="slidenum">
              <a:rPr lang="ru-RU" smtClean="0"/>
              <a:pPr/>
              <a:t>‹#›</a:t>
            </a:fld>
            <a:endParaRPr lang="ru-RU"/>
          </a:p>
        </p:txBody>
      </p:sp>
    </p:spTree>
    <p:extLst>
      <p:ext uri="{BB962C8B-B14F-4D97-AF65-F5344CB8AC3E}">
        <p14:creationId xmlns="" xmlns:p14="http://schemas.microsoft.com/office/powerpoint/2010/main" val="41712618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56D5204-2B36-4194-83F8-2E26A47935A7}" type="datetimeFigureOut">
              <a:rPr lang="ru-RU" smtClean="0"/>
              <a:pPr/>
              <a:t>21.02.2022</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2115A7C-56EB-4704-A5B5-8FEBCFC20459}" type="slidenum">
              <a:rPr lang="ru-RU" smtClean="0"/>
              <a:pPr/>
              <a:t>‹#›</a:t>
            </a:fld>
            <a:endParaRPr lang="ru-RU"/>
          </a:p>
        </p:txBody>
      </p:sp>
    </p:spTree>
    <p:extLst>
      <p:ext uri="{BB962C8B-B14F-4D97-AF65-F5344CB8AC3E}">
        <p14:creationId xmlns="" xmlns:p14="http://schemas.microsoft.com/office/powerpoint/2010/main" val="5359556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256D5204-2B36-4194-83F8-2E26A47935A7}" type="datetimeFigureOut">
              <a:rPr lang="ru-RU" smtClean="0"/>
              <a:pPr/>
              <a:t>21.02.2022</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22115A7C-56EB-4704-A5B5-8FEBCFC20459}" type="slidenum">
              <a:rPr lang="ru-RU" smtClean="0"/>
              <a:pPr/>
              <a:t>‹#›</a:t>
            </a:fld>
            <a:endParaRPr lang="ru-RU"/>
          </a:p>
        </p:txBody>
      </p:sp>
    </p:spTree>
    <p:extLst>
      <p:ext uri="{BB962C8B-B14F-4D97-AF65-F5344CB8AC3E}">
        <p14:creationId xmlns="" xmlns:p14="http://schemas.microsoft.com/office/powerpoint/2010/main" val="36792196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256D5204-2B36-4194-83F8-2E26A47935A7}" type="datetimeFigureOut">
              <a:rPr lang="ru-RU" smtClean="0"/>
              <a:pPr/>
              <a:t>21.02.2022</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22115A7C-56EB-4704-A5B5-8FEBCFC20459}" type="slidenum">
              <a:rPr lang="ru-RU" smtClean="0"/>
              <a:pPr/>
              <a:t>‹#›</a:t>
            </a:fld>
            <a:endParaRPr lang="ru-RU"/>
          </a:p>
        </p:txBody>
      </p:sp>
    </p:spTree>
    <p:extLst>
      <p:ext uri="{BB962C8B-B14F-4D97-AF65-F5344CB8AC3E}">
        <p14:creationId xmlns="" xmlns:p14="http://schemas.microsoft.com/office/powerpoint/2010/main" val="29715231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256D5204-2B36-4194-83F8-2E26A47935A7}" type="datetimeFigureOut">
              <a:rPr lang="ru-RU" smtClean="0"/>
              <a:pPr/>
              <a:t>21.02.2022</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2115A7C-56EB-4704-A5B5-8FEBCFC20459}" type="slidenum">
              <a:rPr lang="ru-RU" smtClean="0"/>
              <a:pPr/>
              <a:t>‹#›</a:t>
            </a:fld>
            <a:endParaRPr lang="ru-RU"/>
          </a:p>
        </p:txBody>
      </p:sp>
    </p:spTree>
    <p:extLst>
      <p:ext uri="{BB962C8B-B14F-4D97-AF65-F5344CB8AC3E}">
        <p14:creationId xmlns="" xmlns:p14="http://schemas.microsoft.com/office/powerpoint/2010/main" val="2898669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6D5204-2B36-4194-83F8-2E26A47935A7}" type="datetimeFigureOut">
              <a:rPr lang="ru-RU" smtClean="0"/>
              <a:pPr/>
              <a:t>21.02.2022</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2115A7C-56EB-4704-A5B5-8FEBCFC20459}" type="slidenum">
              <a:rPr lang="ru-RU" smtClean="0"/>
              <a:pPr/>
              <a:t>‹#›</a:t>
            </a:fld>
            <a:endParaRPr lang="ru-RU"/>
          </a:p>
        </p:txBody>
      </p:sp>
    </p:spTree>
    <p:extLst>
      <p:ext uri="{BB962C8B-B14F-4D97-AF65-F5344CB8AC3E}">
        <p14:creationId xmlns="" xmlns:p14="http://schemas.microsoft.com/office/powerpoint/2010/main" val="11084824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256D5204-2B36-4194-83F8-2E26A47935A7}" type="datetimeFigureOut">
              <a:rPr lang="ru-RU" smtClean="0"/>
              <a:pPr/>
              <a:t>21.02.2022</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2115A7C-56EB-4704-A5B5-8FEBCFC20459}" type="slidenum">
              <a:rPr lang="ru-RU" smtClean="0"/>
              <a:pPr/>
              <a:t>‹#›</a:t>
            </a:fld>
            <a:endParaRPr lang="ru-RU"/>
          </a:p>
        </p:txBody>
      </p:sp>
    </p:spTree>
    <p:extLst>
      <p:ext uri="{BB962C8B-B14F-4D97-AF65-F5344CB8AC3E}">
        <p14:creationId xmlns="" xmlns:p14="http://schemas.microsoft.com/office/powerpoint/2010/main" val="41381107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256D5204-2B36-4194-83F8-2E26A47935A7}" type="datetimeFigureOut">
              <a:rPr lang="ru-RU" smtClean="0"/>
              <a:pPr/>
              <a:t>21.02.2022</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2115A7C-56EB-4704-A5B5-8FEBCFC20459}" type="slidenum">
              <a:rPr lang="ru-RU" smtClean="0"/>
              <a:pPr/>
              <a:t>‹#›</a:t>
            </a:fld>
            <a:endParaRPr lang="ru-RU"/>
          </a:p>
        </p:txBody>
      </p:sp>
    </p:spTree>
    <p:extLst>
      <p:ext uri="{BB962C8B-B14F-4D97-AF65-F5344CB8AC3E}">
        <p14:creationId xmlns="" xmlns:p14="http://schemas.microsoft.com/office/powerpoint/2010/main" val="18274451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256D5204-2B36-4194-83F8-2E26A47935A7}" type="datetimeFigureOut">
              <a:rPr lang="ru-RU" smtClean="0"/>
              <a:pPr/>
              <a:t>21.02.2022</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22115A7C-56EB-4704-A5B5-8FEBCFC20459}" type="slidenum">
              <a:rPr lang="ru-RU" smtClean="0"/>
              <a:pPr/>
              <a:t>‹#›</a:t>
            </a:fld>
            <a:endParaRPr lang="ru-RU"/>
          </a:p>
        </p:txBody>
      </p:sp>
    </p:spTree>
    <p:extLst>
      <p:ext uri="{BB962C8B-B14F-4D97-AF65-F5344CB8AC3E}">
        <p14:creationId xmlns="" xmlns:p14="http://schemas.microsoft.com/office/powerpoint/2010/main" val="21303071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a:bodyPr>
          <a:lstStyle/>
          <a:p>
            <a:r>
              <a:rPr lang="ru-RU" sz="4400" b="1" dirty="0" smtClean="0"/>
              <a:t>Введение ФГОС НОО и СОО третьего поколения</a:t>
            </a:r>
            <a:endParaRPr lang="ru-RU" sz="4400" b="1" dirty="0"/>
          </a:p>
        </p:txBody>
      </p:sp>
      <p:sp>
        <p:nvSpPr>
          <p:cNvPr id="3" name="Подзаголовок 2"/>
          <p:cNvSpPr>
            <a:spLocks noGrp="1"/>
          </p:cNvSpPr>
          <p:nvPr>
            <p:ph type="subTitle" idx="1"/>
          </p:nvPr>
        </p:nvSpPr>
        <p:spPr/>
        <p:txBody>
          <a:bodyPr/>
          <a:lstStyle/>
          <a:p>
            <a:endParaRPr lang="ru-RU"/>
          </a:p>
        </p:txBody>
      </p:sp>
      <p:pic>
        <p:nvPicPr>
          <p:cNvPr id="4" name="Рисунок 3"/>
          <p:cNvPicPr>
            <a:picLocks noChangeAspect="1"/>
          </p:cNvPicPr>
          <p:nvPr/>
        </p:nvPicPr>
        <p:blipFill rotWithShape="1">
          <a:blip r:embed="rId2">
            <a:extLst>
              <a:ext uri="{28A0092B-C50C-407E-A947-70E740481C1C}">
                <a14:useLocalDpi xmlns="" xmlns:a14="http://schemas.microsoft.com/office/drawing/2010/main" val="0"/>
              </a:ext>
            </a:extLst>
          </a:blip>
          <a:srcRect l="26132" t="27304" r="25087" b="23815"/>
          <a:stretch/>
        </p:blipFill>
        <p:spPr>
          <a:xfrm>
            <a:off x="5276701" y="4992664"/>
            <a:ext cx="2140129" cy="1345223"/>
          </a:xfrm>
          <a:prstGeom prst="rect">
            <a:avLst/>
          </a:prstGeom>
        </p:spPr>
      </p:pic>
      <p:sp>
        <p:nvSpPr>
          <p:cNvPr id="6" name="Прямоугольник 5"/>
          <p:cNvSpPr/>
          <p:nvPr/>
        </p:nvSpPr>
        <p:spPr>
          <a:xfrm>
            <a:off x="1895301" y="191193"/>
            <a:ext cx="8902931" cy="923330"/>
          </a:xfrm>
          <a:prstGeom prst="rect">
            <a:avLst/>
          </a:prstGeom>
        </p:spPr>
        <p:txBody>
          <a:bodyPr wrap="square">
            <a:spAutoFit/>
          </a:bodyPr>
          <a:lstStyle/>
          <a:p>
            <a:pPr lvl="0" algn="ctr" fontAlgn="base">
              <a:spcBef>
                <a:spcPct val="0"/>
              </a:spcBef>
              <a:spcAft>
                <a:spcPct val="0"/>
              </a:spcAft>
            </a:pPr>
            <a:r>
              <a:rPr lang="ru-RU" dirty="0" smtClean="0">
                <a:solidFill>
                  <a:srgbClr val="0000FF"/>
                </a:solidFill>
                <a:latin typeface="Arial" pitchFamily="34" charset="0"/>
                <a:ea typeface="Calibri" pitchFamily="34" charset="0"/>
                <a:cs typeface="Arial" pitchFamily="34" charset="0"/>
              </a:rPr>
              <a:t>Муниципальное общеобразовательное бюджетное  учреждение  средняя общеобразовательная школа </a:t>
            </a:r>
            <a:r>
              <a:rPr lang="ru-RU" dirty="0" err="1" smtClean="0">
                <a:solidFill>
                  <a:srgbClr val="0000FF"/>
                </a:solidFill>
                <a:latin typeface="Arial" pitchFamily="34" charset="0"/>
                <a:ea typeface="Calibri" pitchFamily="34" charset="0"/>
                <a:cs typeface="Arial" pitchFamily="34" charset="0"/>
              </a:rPr>
              <a:t>с.Нугуш</a:t>
            </a:r>
            <a:r>
              <a:rPr lang="ru-RU" dirty="0" smtClean="0">
                <a:solidFill>
                  <a:srgbClr val="0000FF"/>
                </a:solidFill>
                <a:latin typeface="Arial" pitchFamily="34" charset="0"/>
                <a:ea typeface="Calibri" pitchFamily="34" charset="0"/>
                <a:cs typeface="Arial" pitchFamily="34" charset="0"/>
              </a:rPr>
              <a:t>. </a:t>
            </a:r>
            <a:r>
              <a:rPr lang="ru-RU" dirty="0">
                <a:solidFill>
                  <a:srgbClr val="0000FF"/>
                </a:solidFill>
                <a:latin typeface="Arial" pitchFamily="34" charset="0"/>
                <a:ea typeface="Calibri" pitchFamily="34" charset="0"/>
                <a:cs typeface="Arial" pitchFamily="34" charset="0"/>
              </a:rPr>
              <a:t/>
            </a:r>
            <a:br>
              <a:rPr lang="ru-RU" dirty="0">
                <a:solidFill>
                  <a:srgbClr val="0000FF"/>
                </a:solidFill>
                <a:latin typeface="Arial" pitchFamily="34" charset="0"/>
                <a:ea typeface="Calibri" pitchFamily="34" charset="0"/>
                <a:cs typeface="Arial" pitchFamily="34" charset="0"/>
              </a:rPr>
            </a:br>
            <a:endParaRPr lang="ru-RU" dirty="0">
              <a:solidFill>
                <a:srgbClr val="0000FF"/>
              </a:solidFill>
              <a:latin typeface="Arial" pitchFamily="34" charset="0"/>
              <a:ea typeface="Calibri" pitchFamily="34" charset="0"/>
              <a:cs typeface="Arial" pitchFamily="34" charset="0"/>
            </a:endParaRPr>
          </a:p>
        </p:txBody>
      </p:sp>
      <p:pic>
        <p:nvPicPr>
          <p:cNvPr id="7" name="Рисунок 6" descr="C:\Users\user\Downloads\логотип.png"/>
          <p:cNvPicPr>
            <a:picLocks noChangeAspect="1" noChangeArrowheads="1"/>
          </p:cNvPicPr>
          <p:nvPr/>
        </p:nvPicPr>
        <p:blipFill>
          <a:blip r:embed="rId3" cstate="email">
            <a:extLst>
              <a:ext uri="{28A0092B-C50C-407E-A947-70E740481C1C}">
                <a14:useLocalDpi xmlns="" xmlns:a14="http://schemas.microsoft.com/office/drawing/2010/main"/>
              </a:ext>
            </a:extLst>
          </a:blip>
          <a:srcRect/>
          <a:stretch>
            <a:fillRect/>
          </a:stretch>
        </p:blipFill>
        <p:spPr bwMode="auto">
          <a:xfrm>
            <a:off x="5057383" y="1388319"/>
            <a:ext cx="2307693" cy="1828554"/>
          </a:xfrm>
          <a:prstGeom prst="rect">
            <a:avLst/>
          </a:prstGeom>
          <a:noFill/>
          <a:ln w="9525">
            <a:noFill/>
            <a:miter lim="800000"/>
            <a:headEnd/>
            <a:tailEnd/>
          </a:ln>
        </p:spPr>
      </p:pic>
    </p:spTree>
    <p:extLst>
      <p:ext uri="{BB962C8B-B14F-4D97-AF65-F5344CB8AC3E}">
        <p14:creationId xmlns="" xmlns:p14="http://schemas.microsoft.com/office/powerpoint/2010/main" val="41558635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rotWithShape="1">
          <a:blip r:embed="rId2">
            <a:extLst>
              <a:ext uri="{28A0092B-C50C-407E-A947-70E740481C1C}">
                <a14:useLocalDpi xmlns="" xmlns:a14="http://schemas.microsoft.com/office/drawing/2010/main" val="0"/>
              </a:ext>
            </a:extLst>
          </a:blip>
          <a:srcRect l="26132" t="27304" r="25087" b="23815"/>
          <a:stretch/>
        </p:blipFill>
        <p:spPr>
          <a:xfrm>
            <a:off x="10174457" y="1466"/>
            <a:ext cx="2140129" cy="1345223"/>
          </a:xfrm>
          <a:prstGeom prst="rect">
            <a:avLst/>
          </a:prstGeom>
        </p:spPr>
      </p:pic>
      <p:sp>
        <p:nvSpPr>
          <p:cNvPr id="5" name="Прямоугольник 4"/>
          <p:cNvSpPr/>
          <p:nvPr/>
        </p:nvSpPr>
        <p:spPr>
          <a:xfrm>
            <a:off x="1180407" y="99752"/>
            <a:ext cx="9119062" cy="6920100"/>
          </a:xfrm>
          <a:prstGeom prst="rect">
            <a:avLst/>
          </a:prstGeom>
        </p:spPr>
        <p:txBody>
          <a:bodyPr wrap="square">
            <a:spAutoFit/>
          </a:bodyPr>
          <a:lstStyle/>
          <a:p>
            <a:pPr>
              <a:lnSpc>
                <a:spcPts val="2400"/>
              </a:lnSpc>
              <a:spcAft>
                <a:spcPts val="0"/>
              </a:spcAft>
            </a:pPr>
            <a:r>
              <a:rPr lang="ru-RU" sz="2800" b="1" spc="-5" dirty="0">
                <a:solidFill>
                  <a:srgbClr val="252525"/>
                </a:solidFill>
                <a:latin typeface="Arial" panose="020B0604020202020204" pitchFamily="34" charset="0"/>
                <a:ea typeface="Times New Roman" panose="02020603050405020304" pitchFamily="18" charset="0"/>
                <a:cs typeface="Times New Roman" panose="02020603050405020304" pitchFamily="18" charset="0"/>
              </a:rPr>
              <a:t>Предметные результаты</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Новые ФГОС 2021 года определяют четкие требования к предметным результатам по каждой учебной дисциплине. Появилось конкретное содержание по каждой предметной области. Например, во ФГОС НОО конкретизировали предметные результаты по каждому модулю ОРКСЭ – «Основы православной культуры», «Основы иудейской культуры», «Основы буддийской культуры», «Основы исламской культуры», «Основы религиозных культур народов России», «Основы светской этики». Во ФГОС ООО отдельно описали предметные результаты для учебного предмета «История» и учебных курсов «История России» и «Всеобщая история».</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На уровне ООО установили требования к предметным результатам при углубленном изучении некоторых дисциплин. Это учебные предметы «Математика», включая курсы «Алгебра», «Геометрия», «Вероятность и статистика»; «Информатика»; «Физика»; «Химия»; «Биология».</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Обратите внимание, что предметные результаты в новых ФГОС не согласовываются с требованиями концепций преподавания физики, астрономии, химии, истории России. Поэтому учителям придется в своих рабочих программах одновременно учитывать и требования ФГОС, и требования концепций.</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Еще сделали уточнение, что школы со статусом федеральных и региональных инновационных площадок вправе самостоятельно определять достижение промежуточных результатов по годам обучения, независимо от содержания примерных ООП.</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17415282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rotWithShape="1">
          <a:blip r:embed="rId2">
            <a:extLst>
              <a:ext uri="{28A0092B-C50C-407E-A947-70E740481C1C}">
                <a14:useLocalDpi xmlns="" xmlns:a14="http://schemas.microsoft.com/office/drawing/2010/main" val="0"/>
              </a:ext>
            </a:extLst>
          </a:blip>
          <a:srcRect l="26132" t="27304" r="25087" b="23815"/>
          <a:stretch/>
        </p:blipFill>
        <p:spPr>
          <a:xfrm>
            <a:off x="10182770" y="0"/>
            <a:ext cx="2140129" cy="1345223"/>
          </a:xfrm>
          <a:prstGeom prst="rect">
            <a:avLst/>
          </a:prstGeom>
        </p:spPr>
      </p:pic>
      <p:sp>
        <p:nvSpPr>
          <p:cNvPr id="5" name="Прямоугольник 4"/>
          <p:cNvSpPr/>
          <p:nvPr/>
        </p:nvSpPr>
        <p:spPr>
          <a:xfrm>
            <a:off x="989216" y="-3000388"/>
            <a:ext cx="9285316" cy="9691564"/>
          </a:xfrm>
          <a:prstGeom prst="rect">
            <a:avLst/>
          </a:prstGeom>
        </p:spPr>
        <p:txBody>
          <a:bodyPr wrap="square">
            <a:spAutoFit/>
          </a:bodyPr>
          <a:lstStyle/>
          <a:p>
            <a:pPr>
              <a:lnSpc>
                <a:spcPts val="2400"/>
              </a:lnSpc>
              <a:spcAft>
                <a:spcPts val="0"/>
              </a:spcAft>
            </a:pPr>
            <a:endParaRPr lang="ru-RU" sz="2800" b="1" spc="-5" dirty="0" smtClean="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ts val="2400"/>
              </a:lnSpc>
              <a:spcAft>
                <a:spcPts val="0"/>
              </a:spcAft>
            </a:pPr>
            <a:endParaRPr lang="ru-RU" sz="2800" b="1" spc="-5" dirty="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ts val="2400"/>
              </a:lnSpc>
              <a:spcAft>
                <a:spcPts val="0"/>
              </a:spcAft>
            </a:pPr>
            <a:endParaRPr lang="ru-RU" sz="2800" b="1" spc="-5" dirty="0" smtClean="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ts val="2400"/>
              </a:lnSpc>
              <a:spcAft>
                <a:spcPts val="0"/>
              </a:spcAft>
            </a:pPr>
            <a:endParaRPr lang="ru-RU" sz="2800" b="1" spc="-5" dirty="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ts val="2400"/>
              </a:lnSpc>
              <a:spcAft>
                <a:spcPts val="0"/>
              </a:spcAft>
            </a:pPr>
            <a:endParaRPr lang="ru-RU" sz="2800" b="1" spc="-5" dirty="0" smtClean="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ts val="2400"/>
              </a:lnSpc>
              <a:spcAft>
                <a:spcPts val="0"/>
              </a:spcAft>
            </a:pPr>
            <a:endParaRPr lang="ru-RU" sz="2800" b="1" spc="-5" dirty="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ts val="2400"/>
              </a:lnSpc>
              <a:spcAft>
                <a:spcPts val="0"/>
              </a:spcAft>
            </a:pPr>
            <a:endParaRPr lang="ru-RU" sz="2800" b="1" spc="-5" dirty="0" smtClean="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ts val="2400"/>
              </a:lnSpc>
              <a:spcAft>
                <a:spcPts val="0"/>
              </a:spcAft>
            </a:pPr>
            <a:endParaRPr lang="ru-RU" sz="2800" b="1" spc="-5" dirty="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ts val="2400"/>
              </a:lnSpc>
              <a:spcAft>
                <a:spcPts val="0"/>
              </a:spcAft>
            </a:pPr>
            <a:endParaRPr lang="ru-RU" sz="2800" b="1" spc="-5" dirty="0" smtClean="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ts val="2400"/>
              </a:lnSpc>
              <a:spcAft>
                <a:spcPts val="0"/>
              </a:spcAft>
            </a:pPr>
            <a:endParaRPr lang="ru-RU" sz="2800" b="1" spc="-5" dirty="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ts val="2400"/>
              </a:lnSpc>
              <a:spcAft>
                <a:spcPts val="0"/>
              </a:spcAft>
            </a:pPr>
            <a:endParaRPr lang="ru-RU" sz="2000" b="1" spc="-5" dirty="0" smtClean="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ts val="2400"/>
              </a:lnSpc>
              <a:spcAft>
                <a:spcPts val="0"/>
              </a:spcAft>
            </a:pPr>
            <a:endParaRPr lang="ru-RU" sz="2000" b="1" spc="-5" dirty="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ts val="2400"/>
              </a:lnSpc>
              <a:spcAft>
                <a:spcPts val="0"/>
              </a:spcAft>
            </a:pPr>
            <a:r>
              <a:rPr lang="ru-RU" sz="2000" b="1" spc="-5" dirty="0" err="1" smtClean="0">
                <a:solidFill>
                  <a:srgbClr val="252525"/>
                </a:solidFill>
                <a:latin typeface="Arial" panose="020B0604020202020204" pitchFamily="34" charset="0"/>
                <a:ea typeface="Times New Roman" panose="02020603050405020304" pitchFamily="18" charset="0"/>
                <a:cs typeface="Times New Roman" panose="02020603050405020304" pitchFamily="18" charset="0"/>
              </a:rPr>
              <a:t>Метапредметные</a:t>
            </a:r>
            <a:r>
              <a:rPr lang="ru-RU" sz="2000" b="1" spc="-5" dirty="0" smtClean="0">
                <a:solidFill>
                  <a:srgbClr val="252525"/>
                </a:solidFill>
                <a:latin typeface="Arial" panose="020B0604020202020204" pitchFamily="34" charset="0"/>
                <a:ea typeface="Times New Roman" panose="02020603050405020304" pitchFamily="18" charset="0"/>
                <a:cs typeface="Times New Roman" panose="02020603050405020304" pitchFamily="18" charset="0"/>
              </a:rPr>
              <a:t> </a:t>
            </a:r>
            <a:r>
              <a:rPr lang="ru-RU" sz="2000" b="1" spc="-5" dirty="0">
                <a:solidFill>
                  <a:srgbClr val="252525"/>
                </a:solidFill>
                <a:latin typeface="Arial" panose="020B0604020202020204" pitchFamily="34" charset="0"/>
                <a:ea typeface="Times New Roman" panose="02020603050405020304" pitchFamily="18" charset="0"/>
                <a:cs typeface="Times New Roman" panose="02020603050405020304" pitchFamily="18" charset="0"/>
              </a:rPr>
              <a:t>и личностные результаты</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sz="1400"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Новые ФГОС, как и прежде, требуют системно-</a:t>
            </a:r>
            <a:r>
              <a:rPr lang="ru-RU" sz="1400" dirty="0" err="1">
                <a:solidFill>
                  <a:srgbClr val="222222"/>
                </a:solidFill>
                <a:latin typeface="Arial" panose="020B0604020202020204" pitchFamily="34" charset="0"/>
                <a:ea typeface="Times New Roman" panose="02020603050405020304" pitchFamily="18" charset="0"/>
                <a:cs typeface="Times New Roman" panose="02020603050405020304" pitchFamily="18" charset="0"/>
              </a:rPr>
              <a:t>деятельностного</a:t>
            </a:r>
            <a:r>
              <a:rPr lang="ru-RU" sz="1400"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 подхода. Они конкретно определяют требования к личностным и </a:t>
            </a:r>
            <a:r>
              <a:rPr lang="ru-RU" sz="1400" dirty="0" err="1">
                <a:solidFill>
                  <a:srgbClr val="222222"/>
                </a:solidFill>
                <a:latin typeface="Arial" panose="020B0604020202020204" pitchFamily="34" charset="0"/>
                <a:ea typeface="Times New Roman" panose="02020603050405020304" pitchFamily="18" charset="0"/>
                <a:cs typeface="Times New Roman" panose="02020603050405020304" pitchFamily="18" charset="0"/>
              </a:rPr>
              <a:t>метапредметным</a:t>
            </a:r>
            <a:r>
              <a:rPr lang="ru-RU" sz="1400"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 образовательным результатам. Если в старых стандартах эти результаты были просто перечислены, то в новых они описаны по группам.</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sz="1400"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Личностные результаты группируются по направлениям воспитания:</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SzPts val="1000"/>
              <a:buFont typeface="Symbol" panose="05050102010706020507" pitchFamily="18" charset="2"/>
              <a:buChar char=""/>
              <a:tabLst>
                <a:tab pos="457200" algn="l"/>
              </a:tabLst>
            </a:pPr>
            <a:r>
              <a:rPr lang="ru-RU" sz="1400"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гражданско-патриотическое;</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SzPts val="1000"/>
              <a:buFont typeface="Symbol" panose="05050102010706020507" pitchFamily="18" charset="2"/>
              <a:buChar char=""/>
              <a:tabLst>
                <a:tab pos="457200" algn="l"/>
              </a:tabLst>
            </a:pPr>
            <a:r>
              <a:rPr lang="ru-RU" sz="1400"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духовно-нравственное;</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SzPts val="1000"/>
              <a:buFont typeface="Symbol" panose="05050102010706020507" pitchFamily="18" charset="2"/>
              <a:buChar char=""/>
              <a:tabLst>
                <a:tab pos="457200" algn="l"/>
              </a:tabLst>
            </a:pPr>
            <a:r>
              <a:rPr lang="ru-RU" sz="1400"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эстетическое;</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SzPts val="1000"/>
              <a:buFont typeface="Symbol" panose="05050102010706020507" pitchFamily="18" charset="2"/>
              <a:buChar char=""/>
              <a:tabLst>
                <a:tab pos="457200" algn="l"/>
              </a:tabLst>
            </a:pPr>
            <a:r>
              <a:rPr lang="ru-RU" sz="1400"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физическое воспитание, формирование культуры здоровья и эмоционального благополучия;</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SzPts val="1000"/>
              <a:buFont typeface="Symbol" panose="05050102010706020507" pitchFamily="18" charset="2"/>
              <a:buChar char=""/>
              <a:tabLst>
                <a:tab pos="457200" algn="l"/>
              </a:tabLst>
            </a:pPr>
            <a:r>
              <a:rPr lang="ru-RU" sz="1400"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трудовое;</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SzPts val="1000"/>
              <a:buFont typeface="Symbol" panose="05050102010706020507" pitchFamily="18" charset="2"/>
              <a:buChar char=""/>
              <a:tabLst>
                <a:tab pos="457200" algn="l"/>
              </a:tabLst>
            </a:pPr>
            <a:r>
              <a:rPr lang="ru-RU" sz="1400"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экологическое;</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SzPts val="1000"/>
              <a:buFont typeface="Symbol" panose="05050102010706020507" pitchFamily="18" charset="2"/>
              <a:buChar char=""/>
              <a:tabLst>
                <a:tab pos="457200" algn="l"/>
              </a:tabLst>
            </a:pPr>
            <a:r>
              <a:rPr lang="ru-RU" sz="1400"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ценность научного познания.</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sz="1400" dirty="0" err="1">
                <a:solidFill>
                  <a:srgbClr val="222222"/>
                </a:solidFill>
                <a:latin typeface="Arial" panose="020B0604020202020204" pitchFamily="34" charset="0"/>
                <a:ea typeface="Times New Roman" panose="02020603050405020304" pitchFamily="18" charset="0"/>
                <a:cs typeface="Times New Roman" panose="02020603050405020304" pitchFamily="18" charset="0"/>
              </a:rPr>
              <a:t>Метапредметные</a:t>
            </a:r>
            <a:r>
              <a:rPr lang="ru-RU" sz="1400"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 результаты группируются по видам универсальных учебных действий:</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SzPts val="1000"/>
              <a:buFont typeface="Symbol" panose="05050102010706020507" pitchFamily="18" charset="2"/>
              <a:buChar char=""/>
              <a:tabLst>
                <a:tab pos="457200" algn="l"/>
              </a:tabLst>
            </a:pPr>
            <a:r>
              <a:rPr lang="ru-RU" sz="1400"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овладение универсальными учебными познавательными действиями – базовые логические, базовые исследовательские, работа с информацией;</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SzPts val="1000"/>
              <a:buFont typeface="Symbol" panose="05050102010706020507" pitchFamily="18" charset="2"/>
              <a:buChar char=""/>
              <a:tabLst>
                <a:tab pos="457200" algn="l"/>
              </a:tabLst>
            </a:pPr>
            <a:r>
              <a:rPr lang="ru-RU" sz="1400"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овладение универсальными учебными коммуникативными действиями – общение, совместная деятельность;</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SzPts val="1000"/>
              <a:buFont typeface="Symbol" panose="05050102010706020507" pitchFamily="18" charset="2"/>
              <a:buChar char=""/>
              <a:tabLst>
                <a:tab pos="457200" algn="l"/>
              </a:tabLst>
            </a:pPr>
            <a:r>
              <a:rPr lang="ru-RU" sz="1400"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овладение универсальными учебными регулятивными действиями – самоорганизация, самоконтроль.</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sz="1400"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В прежних ФГОС личностные и </a:t>
            </a:r>
            <a:r>
              <a:rPr lang="ru-RU" sz="1400" dirty="0" err="1">
                <a:solidFill>
                  <a:srgbClr val="222222"/>
                </a:solidFill>
                <a:latin typeface="Arial" panose="020B0604020202020204" pitchFamily="34" charset="0"/>
                <a:ea typeface="Times New Roman" panose="02020603050405020304" pitchFamily="18" charset="0"/>
                <a:cs typeface="Times New Roman" panose="02020603050405020304" pitchFamily="18" charset="0"/>
              </a:rPr>
              <a:t>метапредметные</a:t>
            </a:r>
            <a:r>
              <a:rPr lang="ru-RU" sz="1400"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 результаты описывались обобщенно. А в новых – каждое из УУД содержит критерии их </a:t>
            </a:r>
            <a:r>
              <a:rPr lang="ru-RU" sz="1400" dirty="0" err="1">
                <a:solidFill>
                  <a:srgbClr val="222222"/>
                </a:solidFill>
                <a:latin typeface="Arial" panose="020B0604020202020204" pitchFamily="34" charset="0"/>
                <a:ea typeface="Times New Roman" panose="02020603050405020304" pitchFamily="18" charset="0"/>
                <a:cs typeface="Times New Roman" panose="02020603050405020304" pitchFamily="18" charset="0"/>
              </a:rPr>
              <a:t>сформированности</a:t>
            </a:r>
            <a:r>
              <a:rPr lang="ru-RU" sz="1400"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 Например, один из критериев, по которому нужно будет оценивать </a:t>
            </a:r>
            <a:r>
              <a:rPr lang="ru-RU" sz="1400" dirty="0" err="1">
                <a:solidFill>
                  <a:srgbClr val="222222"/>
                </a:solidFill>
                <a:latin typeface="Arial" panose="020B0604020202020204" pitchFamily="34" charset="0"/>
                <a:ea typeface="Times New Roman" panose="02020603050405020304" pitchFamily="18" charset="0"/>
                <a:cs typeface="Times New Roman" panose="02020603050405020304" pitchFamily="18" charset="0"/>
              </a:rPr>
              <a:t>сформированность</a:t>
            </a:r>
            <a:r>
              <a:rPr lang="ru-RU" sz="1400"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 регулятивного УУД «Самоорганизация», – это умение ученика выявлять проблемы для решения в жизненных и учебных ситуациях.</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sz="1400"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Теперь с таким подробным и конкретным описанием планируемых результатов педагогам будет проще организовывать на уроках систему формирующего оценивания. А заместителю директора – проконтролировать качество обучения</a:t>
            </a:r>
            <a:r>
              <a:rPr lang="ru-RU"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12382522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rotWithShape="1">
          <a:blip r:embed="rId2">
            <a:extLst>
              <a:ext uri="{28A0092B-C50C-407E-A947-70E740481C1C}">
                <a14:useLocalDpi xmlns="" xmlns:a14="http://schemas.microsoft.com/office/drawing/2010/main" val="0"/>
              </a:ext>
            </a:extLst>
          </a:blip>
          <a:srcRect l="26132" t="27304" r="25087" b="23815"/>
          <a:stretch/>
        </p:blipFill>
        <p:spPr>
          <a:xfrm>
            <a:off x="10191083" y="0"/>
            <a:ext cx="2140129" cy="1345223"/>
          </a:xfrm>
          <a:prstGeom prst="rect">
            <a:avLst/>
          </a:prstGeom>
        </p:spPr>
      </p:pic>
      <p:sp>
        <p:nvSpPr>
          <p:cNvPr id="5" name="Прямоугольник 4"/>
          <p:cNvSpPr/>
          <p:nvPr/>
        </p:nvSpPr>
        <p:spPr>
          <a:xfrm>
            <a:off x="806335" y="-1227274"/>
            <a:ext cx="9384748" cy="8324715"/>
          </a:xfrm>
          <a:prstGeom prst="rect">
            <a:avLst/>
          </a:prstGeom>
        </p:spPr>
        <p:txBody>
          <a:bodyPr wrap="square">
            <a:spAutoFit/>
          </a:bodyPr>
          <a:lstStyle/>
          <a:p>
            <a:pPr>
              <a:lnSpc>
                <a:spcPct val="107000"/>
              </a:lnSpc>
              <a:spcAft>
                <a:spcPts val="0"/>
              </a:spcAft>
            </a:pPr>
            <a:endParaRPr lang="ru-RU" sz="2800" b="1" spc="70" dirty="0" smtClean="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ct val="107000"/>
              </a:lnSpc>
              <a:spcAft>
                <a:spcPts val="0"/>
              </a:spcAft>
            </a:pPr>
            <a:endParaRPr lang="ru-RU" sz="2800" b="1" spc="70" dirty="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ct val="107000"/>
              </a:lnSpc>
              <a:spcAft>
                <a:spcPts val="0"/>
              </a:spcAft>
            </a:pPr>
            <a:endParaRPr lang="ru-RU" sz="2800" b="1" spc="70" dirty="0" smtClean="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ru-RU" sz="2800" b="1" spc="70" dirty="0" smtClean="0">
                <a:solidFill>
                  <a:srgbClr val="252525"/>
                </a:solidFill>
                <a:latin typeface="Arial" panose="020B0604020202020204" pitchFamily="34" charset="0"/>
                <a:ea typeface="Times New Roman" panose="02020603050405020304" pitchFamily="18" charset="0"/>
                <a:cs typeface="Times New Roman" panose="02020603050405020304" pitchFamily="18" charset="0"/>
              </a:rPr>
              <a:t>Пояснительная </a:t>
            </a:r>
            <a:r>
              <a:rPr lang="ru-RU" sz="2800" b="1" spc="70" dirty="0">
                <a:solidFill>
                  <a:srgbClr val="252525"/>
                </a:solidFill>
                <a:latin typeface="Arial" panose="020B0604020202020204" pitchFamily="34" charset="0"/>
                <a:ea typeface="Times New Roman" panose="02020603050405020304" pitchFamily="18" charset="0"/>
                <a:cs typeface="Times New Roman" panose="02020603050405020304" pitchFamily="18" charset="0"/>
              </a:rPr>
              <a:t>записка к ООП</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Раньше содержание пояснительной записки было разным для НОО и ООО. Теперь требования стали едиными. На уровне НОО указывать в записке состав участников образовательных отношений и общие подходы к организации внеурочной деятельности не нужно. А на уровне ООО необходимо добавить общую характеристику программы. Также в </a:t>
            </a:r>
            <a:r>
              <a:rPr lang="ru-RU" dirty="0" err="1">
                <a:solidFill>
                  <a:srgbClr val="222222"/>
                </a:solidFill>
                <a:latin typeface="Arial" panose="020B0604020202020204" pitchFamily="34" charset="0"/>
                <a:ea typeface="Times New Roman" panose="02020603050405020304" pitchFamily="18" charset="0"/>
                <a:cs typeface="Times New Roman" panose="02020603050405020304" pitchFamily="18" charset="0"/>
              </a:rPr>
              <a:t>в</a:t>
            </a:r>
            <a:r>
              <a:rPr lang="ru-RU"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 пояснительных записках к ООП НОО и ООО необходимо прописать механизмы реализации программы.</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sz="2800" b="1" spc="70" dirty="0">
                <a:solidFill>
                  <a:srgbClr val="252525"/>
                </a:solidFill>
                <a:latin typeface="Arial" panose="020B0604020202020204" pitchFamily="34" charset="0"/>
                <a:ea typeface="Times New Roman" panose="02020603050405020304" pitchFamily="18" charset="0"/>
                <a:cs typeface="Times New Roman" panose="02020603050405020304" pitchFamily="18" charset="0"/>
              </a:rPr>
              <a:t>Содержательный раздел ООП</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Изменили требования и к структуре содержательного раздела программ. На уровне НОО убрали программу коррекционной работы и программу формирования экологической культуры, здорового и безопасного образа жизни. На уровне ООО вместо программы развития УУД указали программу формирования УУД. Еще дополнили содержательный раздел НОО и ООО рабочими программами учебных модулей.</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В итоге, согласно новым стандартам, содержательный раздел ООП НОО и ООО должен содержать:</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SzPts val="1000"/>
              <a:buFont typeface="Symbol" panose="05050102010706020507" pitchFamily="18" charset="2"/>
              <a:buChar char=""/>
              <a:tabLst>
                <a:tab pos="457200" algn="l"/>
              </a:tabLst>
            </a:pPr>
            <a:r>
              <a:rPr lang="ru-RU"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рабочие программы учебных предметов, учебных курсов, курсов внеурочной деятельности, учебных модулей;</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SzPts val="1000"/>
              <a:buFont typeface="Symbol" panose="05050102010706020507" pitchFamily="18" charset="2"/>
              <a:buChar char=""/>
              <a:tabLst>
                <a:tab pos="457200" algn="l"/>
              </a:tabLst>
            </a:pPr>
            <a:r>
              <a:rPr lang="ru-RU"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программу формирования УУД;</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SzPts val="1000"/>
              <a:buFont typeface="Symbol" panose="05050102010706020507" pitchFamily="18" charset="2"/>
              <a:buChar char=""/>
              <a:tabLst>
                <a:tab pos="457200" algn="l"/>
              </a:tabLst>
            </a:pPr>
            <a:r>
              <a:rPr lang="ru-RU"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рабочую программу воспитания.</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Также в содержательный раздел программы ООО должна быть включена программа коррекционной работы в том случае, если в школе обучаются дети с ОВЗ.</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14300299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rotWithShape="1">
          <a:blip r:embed="rId2">
            <a:extLst>
              <a:ext uri="{28A0092B-C50C-407E-A947-70E740481C1C}">
                <a14:useLocalDpi xmlns="" xmlns:a14="http://schemas.microsoft.com/office/drawing/2010/main" val="0"/>
              </a:ext>
            </a:extLst>
          </a:blip>
          <a:srcRect l="26132" t="27304" r="25087" b="23815"/>
          <a:stretch/>
        </p:blipFill>
        <p:spPr>
          <a:xfrm>
            <a:off x="10182770" y="0"/>
            <a:ext cx="2140129" cy="1345223"/>
          </a:xfrm>
          <a:prstGeom prst="rect">
            <a:avLst/>
          </a:prstGeom>
        </p:spPr>
      </p:pic>
      <p:graphicFrame>
        <p:nvGraphicFramePr>
          <p:cNvPr id="5" name="Таблица 4"/>
          <p:cNvGraphicFramePr>
            <a:graphicFrameLocks noGrp="1"/>
          </p:cNvGraphicFramePr>
          <p:nvPr>
            <p:extLst>
              <p:ext uri="{D42A27DB-BD31-4B8C-83A1-F6EECF244321}">
                <p14:modId xmlns="" xmlns:p14="http://schemas.microsoft.com/office/powerpoint/2010/main" val="3222156670"/>
              </p:ext>
            </p:extLst>
          </p:nvPr>
        </p:nvGraphicFramePr>
        <p:xfrm>
          <a:off x="1321724" y="1291171"/>
          <a:ext cx="9426632" cy="3496026"/>
        </p:xfrm>
        <a:graphic>
          <a:graphicData uri="http://schemas.openxmlformats.org/drawingml/2006/table">
            <a:tbl>
              <a:tblPr firstRow="1" firstCol="1" bandRow="1">
                <a:tableStyleId>{5C22544A-7EE6-4342-B048-85BDC9FD1C3A}</a:tableStyleId>
              </a:tblPr>
              <a:tblGrid>
                <a:gridCol w="3114404">
                  <a:extLst>
                    <a:ext uri="{9D8B030D-6E8A-4147-A177-3AD203B41FA5}">
                      <a16:colId xmlns="" xmlns:a16="http://schemas.microsoft.com/office/drawing/2014/main" val="1904259096"/>
                    </a:ext>
                  </a:extLst>
                </a:gridCol>
                <a:gridCol w="3162073">
                  <a:extLst>
                    <a:ext uri="{9D8B030D-6E8A-4147-A177-3AD203B41FA5}">
                      <a16:colId xmlns="" xmlns:a16="http://schemas.microsoft.com/office/drawing/2014/main" val="3949648690"/>
                    </a:ext>
                  </a:extLst>
                </a:gridCol>
                <a:gridCol w="3150155">
                  <a:extLst>
                    <a:ext uri="{9D8B030D-6E8A-4147-A177-3AD203B41FA5}">
                      <a16:colId xmlns="" xmlns:a16="http://schemas.microsoft.com/office/drawing/2014/main" val="318223890"/>
                    </a:ext>
                  </a:extLst>
                </a:gridCol>
              </a:tblGrid>
              <a:tr h="232971">
                <a:tc>
                  <a:txBody>
                    <a:bodyPr/>
                    <a:lstStyle/>
                    <a:p>
                      <a:pPr>
                        <a:lnSpc>
                          <a:spcPts val="1275"/>
                        </a:lnSpc>
                        <a:spcAft>
                          <a:spcPts val="0"/>
                        </a:spcAft>
                      </a:pPr>
                      <a:r>
                        <a:rPr lang="ru-RU" sz="1100" dirty="0">
                          <a:effectLst/>
                          <a:latin typeface="Times New Roman" panose="02020603050405020304" pitchFamily="18" charset="0"/>
                          <a:cs typeface="Times New Roman" panose="02020603050405020304" pitchFamily="18" charset="0"/>
                        </a:rPr>
                        <a:t>Критерий</a:t>
                      </a:r>
                      <a:endParaRPr lang="ru-RU"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nchor="ctr"/>
                </a:tc>
                <a:tc>
                  <a:txBody>
                    <a:bodyPr/>
                    <a:lstStyle/>
                    <a:p>
                      <a:pPr>
                        <a:lnSpc>
                          <a:spcPts val="1275"/>
                        </a:lnSpc>
                        <a:spcAft>
                          <a:spcPts val="0"/>
                        </a:spcAft>
                      </a:pPr>
                      <a:r>
                        <a:rPr lang="ru-RU" sz="1100">
                          <a:effectLst/>
                          <a:latin typeface="Times New Roman" panose="02020603050405020304" pitchFamily="18" charset="0"/>
                          <a:cs typeface="Times New Roman" panose="02020603050405020304" pitchFamily="18" charset="0"/>
                        </a:rPr>
                        <a:t>Старый ФГОС</a:t>
                      </a:r>
                      <a:endParaRPr lang="ru-RU"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nchor="ctr"/>
                </a:tc>
                <a:tc>
                  <a:txBody>
                    <a:bodyPr/>
                    <a:lstStyle/>
                    <a:p>
                      <a:pPr>
                        <a:lnSpc>
                          <a:spcPts val="1275"/>
                        </a:lnSpc>
                        <a:spcAft>
                          <a:spcPts val="0"/>
                        </a:spcAft>
                      </a:pPr>
                      <a:r>
                        <a:rPr lang="ru-RU" sz="1100">
                          <a:effectLst/>
                          <a:latin typeface="Times New Roman" panose="02020603050405020304" pitchFamily="18" charset="0"/>
                          <a:cs typeface="Times New Roman" panose="02020603050405020304" pitchFamily="18" charset="0"/>
                        </a:rPr>
                        <a:t>Новый ФГОС</a:t>
                      </a:r>
                      <a:endParaRPr lang="ru-RU"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nchor="ctr"/>
                </a:tc>
                <a:extLst>
                  <a:ext uri="{0D108BD9-81ED-4DB2-BD59-A6C34878D82A}">
                    <a16:rowId xmlns="" xmlns:a16="http://schemas.microsoft.com/office/drawing/2014/main" val="1450258132"/>
                  </a:ext>
                </a:extLst>
              </a:tr>
              <a:tr h="539028">
                <a:tc>
                  <a:txBody>
                    <a:bodyPr/>
                    <a:lstStyle/>
                    <a:p>
                      <a:pPr>
                        <a:lnSpc>
                          <a:spcPts val="1275"/>
                        </a:lnSpc>
                        <a:spcAft>
                          <a:spcPts val="0"/>
                        </a:spcAft>
                      </a:pPr>
                      <a:r>
                        <a:rPr lang="ru-RU" sz="1100">
                          <a:effectLst/>
                          <a:latin typeface="Times New Roman" panose="02020603050405020304" pitchFamily="18" charset="0"/>
                          <a:cs typeface="Times New Roman" panose="02020603050405020304" pitchFamily="18" charset="0"/>
                        </a:rPr>
                        <a:t>Виды программ</a:t>
                      </a:r>
                      <a:endParaRPr lang="ru-RU"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nchor="ctr"/>
                </a:tc>
                <a:tc>
                  <a:txBody>
                    <a:bodyPr/>
                    <a:lstStyle/>
                    <a:p>
                      <a:pPr>
                        <a:lnSpc>
                          <a:spcPts val="1275"/>
                        </a:lnSpc>
                        <a:spcAft>
                          <a:spcPts val="0"/>
                        </a:spcAft>
                      </a:pPr>
                      <a:r>
                        <a:rPr lang="ru-RU" sz="1100">
                          <a:effectLst/>
                          <a:latin typeface="Times New Roman" panose="02020603050405020304" pitchFamily="18" charset="0"/>
                          <a:cs typeface="Times New Roman" panose="02020603050405020304" pitchFamily="18" charset="0"/>
                        </a:rPr>
                        <a:t>Рабочие программы учебных предметов и курсов, в том числе и внеурочной деятельности</a:t>
                      </a:r>
                      <a:endParaRPr lang="ru-RU"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nchor="ctr"/>
                </a:tc>
                <a:tc>
                  <a:txBody>
                    <a:bodyPr/>
                    <a:lstStyle/>
                    <a:p>
                      <a:pPr>
                        <a:lnSpc>
                          <a:spcPts val="1275"/>
                        </a:lnSpc>
                        <a:spcAft>
                          <a:spcPts val="0"/>
                        </a:spcAft>
                      </a:pPr>
                      <a:r>
                        <a:rPr lang="ru-RU" sz="1100">
                          <a:effectLst/>
                          <a:latin typeface="Times New Roman" panose="02020603050405020304" pitchFamily="18" charset="0"/>
                          <a:cs typeface="Times New Roman" panose="02020603050405020304" pitchFamily="18" charset="0"/>
                        </a:rPr>
                        <a:t>Рабочие программы учебных предметов, учебных курсов, в том числе и внеурочной деятельности, учебных модулей</a:t>
                      </a:r>
                      <a:endParaRPr lang="ru-RU"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nchor="ctr"/>
                </a:tc>
                <a:extLst>
                  <a:ext uri="{0D108BD9-81ED-4DB2-BD59-A6C34878D82A}">
                    <a16:rowId xmlns="" xmlns:a16="http://schemas.microsoft.com/office/drawing/2014/main" val="3495727605"/>
                  </a:ext>
                </a:extLst>
              </a:tr>
              <a:tr h="539028">
                <a:tc>
                  <a:txBody>
                    <a:bodyPr/>
                    <a:lstStyle/>
                    <a:p>
                      <a:pPr>
                        <a:lnSpc>
                          <a:spcPts val="1275"/>
                        </a:lnSpc>
                        <a:spcAft>
                          <a:spcPts val="0"/>
                        </a:spcAft>
                      </a:pPr>
                      <a:r>
                        <a:rPr lang="ru-RU" sz="1100" dirty="0">
                          <a:effectLst/>
                          <a:latin typeface="Times New Roman" panose="02020603050405020304" pitchFamily="18" charset="0"/>
                          <a:cs typeface="Times New Roman" panose="02020603050405020304" pitchFamily="18" charset="0"/>
                        </a:rPr>
                        <a:t>Структура рабочих программ</a:t>
                      </a:r>
                      <a:endParaRPr lang="ru-RU"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nchor="ctr"/>
                </a:tc>
                <a:tc>
                  <a:txBody>
                    <a:bodyPr/>
                    <a:lstStyle/>
                    <a:p>
                      <a:pPr>
                        <a:lnSpc>
                          <a:spcPts val="1275"/>
                        </a:lnSpc>
                        <a:spcAft>
                          <a:spcPts val="0"/>
                        </a:spcAft>
                      </a:pPr>
                      <a:r>
                        <a:rPr lang="ru-RU" sz="1100">
                          <a:effectLst/>
                          <a:latin typeface="Times New Roman" panose="02020603050405020304" pitchFamily="18" charset="0"/>
                          <a:cs typeface="Times New Roman" panose="02020603050405020304" pitchFamily="18" charset="0"/>
                        </a:rPr>
                        <a:t>Различается для рабочих программ учебных предметов, курсов и курсов внеурочной деятельности</a:t>
                      </a:r>
                      <a:endParaRPr lang="ru-RU"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nchor="ctr"/>
                </a:tc>
                <a:tc>
                  <a:txBody>
                    <a:bodyPr/>
                    <a:lstStyle/>
                    <a:p>
                      <a:pPr>
                        <a:lnSpc>
                          <a:spcPts val="1275"/>
                        </a:lnSpc>
                        <a:spcAft>
                          <a:spcPts val="0"/>
                        </a:spcAft>
                      </a:pPr>
                      <a:r>
                        <a:rPr lang="ru-RU" sz="1100">
                          <a:effectLst/>
                          <a:latin typeface="Times New Roman" panose="02020603050405020304" pitchFamily="18" charset="0"/>
                          <a:cs typeface="Times New Roman" panose="02020603050405020304" pitchFamily="18" charset="0"/>
                        </a:rPr>
                        <a:t>Одинаковая для всех рабочих программ, в том числе и программ внеурочной деятельности</a:t>
                      </a:r>
                      <a:endParaRPr lang="ru-RU"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nchor="ctr"/>
                </a:tc>
                <a:extLst>
                  <a:ext uri="{0D108BD9-81ED-4DB2-BD59-A6C34878D82A}">
                    <a16:rowId xmlns="" xmlns:a16="http://schemas.microsoft.com/office/drawing/2014/main" val="1736947569"/>
                  </a:ext>
                </a:extLst>
              </a:tr>
              <a:tr h="539028">
                <a:tc>
                  <a:txBody>
                    <a:bodyPr/>
                    <a:lstStyle/>
                    <a:p>
                      <a:pPr>
                        <a:lnSpc>
                          <a:spcPts val="1275"/>
                        </a:lnSpc>
                        <a:spcAft>
                          <a:spcPts val="0"/>
                        </a:spcAft>
                      </a:pPr>
                      <a:r>
                        <a:rPr lang="ru-RU" sz="1100">
                          <a:effectLst/>
                          <a:latin typeface="Times New Roman" panose="02020603050405020304" pitchFamily="18" charset="0"/>
                          <a:cs typeface="Times New Roman" panose="02020603050405020304" pitchFamily="18" charset="0"/>
                        </a:rPr>
                        <a:t>Тематическое планирование рабочих программ учебных предметов, курсов</a:t>
                      </a:r>
                      <a:endParaRPr lang="ru-RU"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nchor="ctr"/>
                </a:tc>
                <a:tc>
                  <a:txBody>
                    <a:bodyPr/>
                    <a:lstStyle/>
                    <a:p>
                      <a:pPr>
                        <a:lnSpc>
                          <a:spcPts val="1275"/>
                        </a:lnSpc>
                        <a:spcAft>
                          <a:spcPts val="0"/>
                        </a:spcAft>
                      </a:pPr>
                      <a:r>
                        <a:rPr lang="ru-RU" sz="1100">
                          <a:effectLst/>
                          <a:latin typeface="Times New Roman" panose="02020603050405020304" pitchFamily="18" charset="0"/>
                          <a:cs typeface="Times New Roman" panose="02020603050405020304" pitchFamily="18" charset="0"/>
                        </a:rPr>
                        <a:t>С учетом рабочей программы воспитания с указанием количества часов, отводимых на освоение каждой темы</a:t>
                      </a:r>
                      <a:endParaRPr lang="ru-RU"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nchor="ctr"/>
                </a:tc>
                <a:tc rowSpan="2">
                  <a:txBody>
                    <a:bodyPr/>
                    <a:lstStyle/>
                    <a:p>
                      <a:pPr>
                        <a:lnSpc>
                          <a:spcPts val="1275"/>
                        </a:lnSpc>
                        <a:spcAft>
                          <a:spcPts val="0"/>
                        </a:spcAft>
                      </a:pPr>
                      <a:r>
                        <a:rPr lang="ru-RU" sz="1100">
                          <a:effectLst/>
                          <a:latin typeface="Times New Roman" panose="02020603050405020304" pitchFamily="18" charset="0"/>
                          <a:cs typeface="Times New Roman" panose="02020603050405020304" pitchFamily="18" charset="0"/>
                        </a:rPr>
                        <a:t>С указанием количества академических часов, отводимых на освоение каждой темы, возможности использования по этой теме ЭОР и ЦОР</a:t>
                      </a:r>
                      <a:endParaRPr lang="ru-RU"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nchor="ctr"/>
                </a:tc>
                <a:extLst>
                  <a:ext uri="{0D108BD9-81ED-4DB2-BD59-A6C34878D82A}">
                    <a16:rowId xmlns="" xmlns:a16="http://schemas.microsoft.com/office/drawing/2014/main" val="2164463581"/>
                  </a:ext>
                </a:extLst>
              </a:tr>
              <a:tr h="538969">
                <a:tc>
                  <a:txBody>
                    <a:bodyPr/>
                    <a:lstStyle/>
                    <a:p>
                      <a:pPr>
                        <a:lnSpc>
                          <a:spcPts val="1275"/>
                        </a:lnSpc>
                        <a:spcAft>
                          <a:spcPts val="0"/>
                        </a:spcAft>
                      </a:pPr>
                      <a:r>
                        <a:rPr lang="ru-RU" sz="1100">
                          <a:effectLst/>
                          <a:latin typeface="Times New Roman" panose="02020603050405020304" pitchFamily="18" charset="0"/>
                          <a:cs typeface="Times New Roman" panose="02020603050405020304" pitchFamily="18" charset="0"/>
                        </a:rPr>
                        <a:t>Тематическое планирование рабочих программ курсов внеурочной деятельности</a:t>
                      </a:r>
                      <a:endParaRPr lang="ru-RU"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nchor="ctr"/>
                </a:tc>
                <a:tc>
                  <a:txBody>
                    <a:bodyPr/>
                    <a:lstStyle/>
                    <a:p>
                      <a:pPr>
                        <a:lnSpc>
                          <a:spcPts val="1275"/>
                        </a:lnSpc>
                        <a:spcAft>
                          <a:spcPts val="0"/>
                        </a:spcAft>
                      </a:pPr>
                      <a:r>
                        <a:rPr lang="ru-RU" sz="1100">
                          <a:effectLst/>
                          <a:latin typeface="Times New Roman" panose="02020603050405020304" pitchFamily="18" charset="0"/>
                          <a:cs typeface="Times New Roman" panose="02020603050405020304" pitchFamily="18" charset="0"/>
                        </a:rPr>
                        <a:t>С учетом рабочей программы воспитания</a:t>
                      </a:r>
                      <a:endParaRPr lang="ru-RU"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nchor="ctr"/>
                </a:tc>
                <a:tc vMerge="1">
                  <a:txBody>
                    <a:bodyPr/>
                    <a:lstStyle/>
                    <a:p>
                      <a:endParaRPr lang="ru-RU"/>
                    </a:p>
                  </a:txBody>
                  <a:tcPr/>
                </a:tc>
                <a:extLst>
                  <a:ext uri="{0D108BD9-81ED-4DB2-BD59-A6C34878D82A}">
                    <a16:rowId xmlns="" xmlns:a16="http://schemas.microsoft.com/office/drawing/2014/main" val="2490018107"/>
                  </a:ext>
                </a:extLst>
              </a:tr>
              <a:tr h="386029">
                <a:tc>
                  <a:txBody>
                    <a:bodyPr/>
                    <a:lstStyle/>
                    <a:p>
                      <a:pPr>
                        <a:lnSpc>
                          <a:spcPts val="1275"/>
                        </a:lnSpc>
                        <a:spcAft>
                          <a:spcPts val="0"/>
                        </a:spcAft>
                      </a:pPr>
                      <a:r>
                        <a:rPr lang="ru-RU" sz="1100">
                          <a:effectLst/>
                          <a:latin typeface="Times New Roman" panose="02020603050405020304" pitchFamily="18" charset="0"/>
                          <a:cs typeface="Times New Roman" panose="02020603050405020304" pitchFamily="18" charset="0"/>
                        </a:rPr>
                        <a:t>Учет рабочей программы воспитания</a:t>
                      </a:r>
                      <a:endParaRPr lang="ru-RU"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nchor="ctr"/>
                </a:tc>
                <a:tc>
                  <a:txBody>
                    <a:bodyPr/>
                    <a:lstStyle/>
                    <a:p>
                      <a:pPr>
                        <a:lnSpc>
                          <a:spcPts val="1275"/>
                        </a:lnSpc>
                        <a:spcAft>
                          <a:spcPts val="0"/>
                        </a:spcAft>
                      </a:pPr>
                      <a:r>
                        <a:rPr lang="ru-RU" sz="1100">
                          <a:effectLst/>
                          <a:latin typeface="Times New Roman" panose="02020603050405020304" pitchFamily="18" charset="0"/>
                          <a:cs typeface="Times New Roman" panose="02020603050405020304" pitchFamily="18" charset="0"/>
                        </a:rPr>
                        <a:t>Только в разделе «Тематическое планирование»</a:t>
                      </a:r>
                      <a:endParaRPr lang="ru-RU"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nchor="ctr"/>
                </a:tc>
                <a:tc>
                  <a:txBody>
                    <a:bodyPr/>
                    <a:lstStyle/>
                    <a:p>
                      <a:pPr>
                        <a:lnSpc>
                          <a:spcPts val="1275"/>
                        </a:lnSpc>
                        <a:spcAft>
                          <a:spcPts val="0"/>
                        </a:spcAft>
                      </a:pPr>
                      <a:r>
                        <a:rPr lang="ru-RU" sz="1100">
                          <a:effectLst/>
                          <a:latin typeface="Times New Roman" panose="02020603050405020304" pitchFamily="18" charset="0"/>
                          <a:cs typeface="Times New Roman" panose="02020603050405020304" pitchFamily="18" charset="0"/>
                        </a:rPr>
                        <a:t>Во всех разделах рабочей программы</a:t>
                      </a:r>
                      <a:endParaRPr lang="ru-RU"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nchor="ctr"/>
                </a:tc>
                <a:extLst>
                  <a:ext uri="{0D108BD9-81ED-4DB2-BD59-A6C34878D82A}">
                    <a16:rowId xmlns="" xmlns:a16="http://schemas.microsoft.com/office/drawing/2014/main" val="384228700"/>
                  </a:ext>
                </a:extLst>
              </a:tr>
              <a:tr h="539028">
                <a:tc>
                  <a:txBody>
                    <a:bodyPr/>
                    <a:lstStyle/>
                    <a:p>
                      <a:pPr>
                        <a:lnSpc>
                          <a:spcPts val="1275"/>
                        </a:lnSpc>
                        <a:spcAft>
                          <a:spcPts val="0"/>
                        </a:spcAft>
                      </a:pPr>
                      <a:r>
                        <a:rPr lang="ru-RU" sz="1100">
                          <a:effectLst/>
                          <a:latin typeface="Times New Roman" panose="02020603050405020304" pitchFamily="18" charset="0"/>
                          <a:cs typeface="Times New Roman" panose="02020603050405020304" pitchFamily="18" charset="0"/>
                        </a:rPr>
                        <a:t>Особенности рабочей программы курса внеурочной деятельности</a:t>
                      </a:r>
                      <a:endParaRPr lang="ru-RU"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nchor="ctr"/>
                </a:tc>
                <a:tc>
                  <a:txBody>
                    <a:bodyPr/>
                    <a:lstStyle/>
                    <a:p>
                      <a:pPr>
                        <a:lnSpc>
                          <a:spcPts val="1275"/>
                        </a:lnSpc>
                        <a:spcAft>
                          <a:spcPts val="0"/>
                        </a:spcAft>
                      </a:pPr>
                      <a:r>
                        <a:rPr lang="ru-RU" sz="1100">
                          <a:effectLst/>
                          <a:latin typeface="Times New Roman" panose="02020603050405020304" pitchFamily="18" charset="0"/>
                          <a:cs typeface="Times New Roman" panose="02020603050405020304" pitchFamily="18" charset="0"/>
                        </a:rPr>
                        <a:t>В содержании программы должны быть указаны формы организации и виды деятельности</a:t>
                      </a:r>
                      <a:endParaRPr lang="ru-RU"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nchor="ctr"/>
                </a:tc>
                <a:tc>
                  <a:txBody>
                    <a:bodyPr/>
                    <a:lstStyle/>
                    <a:p>
                      <a:pPr>
                        <a:lnSpc>
                          <a:spcPts val="1275"/>
                        </a:lnSpc>
                        <a:spcAft>
                          <a:spcPts val="0"/>
                        </a:spcAft>
                      </a:pPr>
                      <a:r>
                        <a:rPr lang="ru-RU" sz="1100" dirty="0">
                          <a:effectLst/>
                          <a:latin typeface="Times New Roman" panose="02020603050405020304" pitchFamily="18" charset="0"/>
                          <a:cs typeface="Times New Roman" panose="02020603050405020304" pitchFamily="18" charset="0"/>
                        </a:rPr>
                        <a:t>В программе должны быть указаны формы проведения занятий</a:t>
                      </a:r>
                      <a:endParaRPr lang="ru-RU"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nchor="ctr"/>
                </a:tc>
                <a:extLst>
                  <a:ext uri="{0D108BD9-81ED-4DB2-BD59-A6C34878D82A}">
                    <a16:rowId xmlns="" xmlns:a16="http://schemas.microsoft.com/office/drawing/2014/main" val="1718179953"/>
                  </a:ext>
                </a:extLst>
              </a:tr>
            </a:tbl>
          </a:graphicData>
        </a:graphic>
      </p:graphicFrame>
      <p:sp>
        <p:nvSpPr>
          <p:cNvPr id="6" name="Rectangle 1"/>
          <p:cNvSpPr>
            <a:spLocks noChangeArrowheads="1"/>
          </p:cNvSpPr>
          <p:nvPr/>
        </p:nvSpPr>
        <p:spPr bwMode="auto">
          <a:xfrm>
            <a:off x="1186056" y="-1233"/>
            <a:ext cx="9230254" cy="153888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1" i="0" u="none" strike="noStrike" cap="none" normalizeH="0" baseline="0" dirty="0" smtClean="0">
                <a:ln>
                  <a:noFill/>
                </a:ln>
                <a:solidFill>
                  <a:srgbClr val="252525"/>
                </a:solidFill>
                <a:effectLst/>
                <a:latin typeface="Arial" panose="020B0604020202020204" pitchFamily="34" charset="0"/>
                <a:ea typeface="Times New Roman" panose="02020603050405020304" pitchFamily="18" charset="0"/>
                <a:cs typeface="Arial" panose="020B0604020202020204" pitchFamily="34" charset="0"/>
              </a:rPr>
              <a:t>Рабочие программы педагогов</a:t>
            </a:r>
            <a:endParaRPr kumimoji="0" lang="ru-RU" altLang="ru-RU" sz="8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altLang="ru-RU" sz="1200" b="0" i="0" u="none" strike="noStrike" cap="none" normalizeH="0" baseline="0" dirty="0" smtClean="0">
                <a:ln>
                  <a:noFill/>
                </a:ln>
                <a:solidFill>
                  <a:srgbClr val="222222"/>
                </a:solidFill>
                <a:effectLst/>
                <a:latin typeface="Arial" panose="020B0604020202020204" pitchFamily="34" charset="0"/>
                <a:ea typeface="Times New Roman" panose="02020603050405020304" pitchFamily="18" charset="0"/>
                <a:cs typeface="Arial" panose="020B0604020202020204" pitchFamily="34" charset="0"/>
              </a:rPr>
              <a:t>Рабочие программы учебных предметов, учебных курсов, курсов внеурочной деятельности и учебных модулей нужно формировать с учетом рабочей программы воспитания. Тематическое планирование рабочих программ теперь должно включать возможность использования ЭОР и ЦОР по каждой теме. Кроме того, в рабочих программах внеурочной деятельности нужно указывать формы проведения занятий. Подробнее </a:t>
            </a:r>
            <a:r>
              <a:rPr kumimoji="0" lang="ru-RU" altLang="ru-RU" sz="1200" b="0" i="0" u="none" strike="noStrike" cap="none" normalizeH="0" baseline="0" dirty="0" smtClean="0">
                <a:ln>
                  <a:noFill/>
                </a:ln>
                <a:solidFill>
                  <a:srgbClr val="222222"/>
                </a:solidFill>
                <a:effectLst/>
                <a:latin typeface="Calibri" panose="020F0502020204030204" pitchFamily="34" charset="0"/>
                <a:ea typeface="Times New Roman" panose="02020603050405020304" pitchFamily="18" charset="0"/>
                <a:cs typeface="Arial" panose="020B0604020202020204" pitchFamily="34" charset="0"/>
              </a:rPr>
              <a:t>– </a:t>
            </a:r>
            <a:r>
              <a:rPr kumimoji="0" lang="ru-RU" altLang="ru-RU" sz="1200" b="0" i="0" u="none" strike="noStrike" cap="none" normalizeH="0" baseline="0" dirty="0" smtClean="0">
                <a:ln>
                  <a:noFill/>
                </a:ln>
                <a:solidFill>
                  <a:srgbClr val="222222"/>
                </a:solidFill>
                <a:effectLst/>
                <a:latin typeface="Arial" panose="020B0604020202020204" pitchFamily="34" charset="0"/>
                <a:ea typeface="Times New Roman" panose="02020603050405020304" pitchFamily="18" charset="0"/>
                <a:cs typeface="Arial" panose="020B0604020202020204" pitchFamily="34" charset="0"/>
              </a:rPr>
              <a:t>в таблице ниже.</a:t>
            </a:r>
            <a:endParaRPr kumimoji="0" lang="ru-RU" altLang="ru-RU" sz="9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1" i="0" u="none" strike="noStrike" cap="none" normalizeH="0" baseline="0" dirty="0" smtClean="0">
                <a:ln>
                  <a:noFill/>
                </a:ln>
                <a:solidFill>
                  <a:srgbClr val="222222"/>
                </a:solidFill>
                <a:effectLst/>
                <a:latin typeface="Arial" panose="020B0604020202020204" pitchFamily="34" charset="0"/>
                <a:ea typeface="Times New Roman" panose="02020603050405020304" pitchFamily="18" charset="0"/>
                <a:cs typeface="Arial" panose="020B0604020202020204" pitchFamily="34" charset="0"/>
              </a:rPr>
              <a:t>Требования к рабочим программам</a:t>
            </a:r>
            <a:endParaRPr kumimoji="0" lang="ru-RU" altLang="ru-RU" sz="9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sp>
        <p:nvSpPr>
          <p:cNvPr id="7" name="Прямоугольник 6"/>
          <p:cNvSpPr/>
          <p:nvPr/>
        </p:nvSpPr>
        <p:spPr>
          <a:xfrm>
            <a:off x="1321725" y="1291171"/>
            <a:ext cx="9360130" cy="5081519"/>
          </a:xfrm>
          <a:prstGeom prst="rect">
            <a:avLst/>
          </a:prstGeom>
        </p:spPr>
        <p:txBody>
          <a:bodyPr wrap="square">
            <a:spAutoFit/>
          </a:bodyPr>
          <a:lstStyle/>
          <a:p>
            <a:pPr>
              <a:lnSpc>
                <a:spcPts val="2400"/>
              </a:lnSpc>
              <a:spcAft>
                <a:spcPts val="0"/>
              </a:spcAft>
            </a:pPr>
            <a:endParaRPr lang="ru-RU" sz="2800" b="1" spc="-5" dirty="0" smtClean="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ts val="2400"/>
              </a:lnSpc>
              <a:spcAft>
                <a:spcPts val="0"/>
              </a:spcAft>
            </a:pPr>
            <a:endParaRPr lang="ru-RU" sz="2800" b="1" spc="-5" dirty="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ts val="2400"/>
              </a:lnSpc>
              <a:spcAft>
                <a:spcPts val="0"/>
              </a:spcAft>
            </a:pPr>
            <a:endParaRPr lang="ru-RU" sz="2800" b="1" spc="-5" dirty="0" smtClean="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ts val="2400"/>
              </a:lnSpc>
              <a:spcAft>
                <a:spcPts val="0"/>
              </a:spcAft>
            </a:pPr>
            <a:endParaRPr lang="ru-RU" sz="2800" b="1" spc="-5" dirty="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ts val="2400"/>
              </a:lnSpc>
              <a:spcAft>
                <a:spcPts val="0"/>
              </a:spcAft>
            </a:pPr>
            <a:endParaRPr lang="ru-RU" sz="2800" b="1" spc="-5" dirty="0" smtClean="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ts val="2400"/>
              </a:lnSpc>
              <a:spcAft>
                <a:spcPts val="0"/>
              </a:spcAft>
            </a:pPr>
            <a:endParaRPr lang="ru-RU" sz="2800" b="1" spc="-5" dirty="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ts val="2400"/>
              </a:lnSpc>
              <a:spcAft>
                <a:spcPts val="0"/>
              </a:spcAft>
            </a:pPr>
            <a:endParaRPr lang="ru-RU" sz="2800" b="1" spc="-5" dirty="0" smtClean="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ts val="2400"/>
              </a:lnSpc>
              <a:spcAft>
                <a:spcPts val="0"/>
              </a:spcAft>
            </a:pPr>
            <a:endParaRPr lang="ru-RU" sz="2800" b="1" spc="-5" dirty="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ts val="2400"/>
              </a:lnSpc>
              <a:spcAft>
                <a:spcPts val="0"/>
              </a:spcAft>
            </a:pPr>
            <a:endParaRPr lang="ru-RU" sz="2800" b="1" spc="-5" dirty="0" smtClean="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ts val="2400"/>
              </a:lnSpc>
              <a:spcAft>
                <a:spcPts val="0"/>
              </a:spcAft>
            </a:pPr>
            <a:endParaRPr lang="ru-RU" sz="2800" b="1" spc="-5" dirty="0" smtClean="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ts val="2400"/>
              </a:lnSpc>
              <a:spcAft>
                <a:spcPts val="0"/>
              </a:spcAft>
            </a:pPr>
            <a:endParaRPr lang="ru-RU" sz="2800" b="1" spc="-5" dirty="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ts val="2400"/>
              </a:lnSpc>
              <a:spcAft>
                <a:spcPts val="0"/>
              </a:spcAft>
            </a:pPr>
            <a:endParaRPr lang="ru-RU" sz="2800" b="1" spc="-5" dirty="0" smtClean="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ts val="2400"/>
              </a:lnSpc>
              <a:spcAft>
                <a:spcPts val="0"/>
              </a:spcAft>
            </a:pPr>
            <a:r>
              <a:rPr lang="ru-RU" b="1" spc="-5" dirty="0" smtClean="0">
                <a:solidFill>
                  <a:srgbClr val="252525"/>
                </a:solidFill>
                <a:latin typeface="Times New Roman" panose="02020603050405020304" pitchFamily="18" charset="0"/>
                <a:ea typeface="Times New Roman" panose="02020603050405020304" pitchFamily="18" charset="0"/>
                <a:cs typeface="Times New Roman" panose="02020603050405020304" pitchFamily="18" charset="0"/>
              </a:rPr>
              <a:t>Программа</a:t>
            </a:r>
            <a:r>
              <a:rPr lang="ru-RU" b="1" spc="-5" dirty="0">
                <a:solidFill>
                  <a:srgbClr val="252525"/>
                </a:solidFill>
                <a:latin typeface="Arial" panose="020B0604020202020204" pitchFamily="34" charset="0"/>
                <a:ea typeface="Times New Roman" panose="02020603050405020304" pitchFamily="18" charset="0"/>
                <a:cs typeface="Times New Roman" panose="02020603050405020304" pitchFamily="18" charset="0"/>
              </a:rPr>
              <a:t> формирования универсальных учебных действий</a:t>
            </a:r>
            <a:endParaRPr lang="ru-RU"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1200"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По новому ФГОС ООО нужно разрабатывать программу формирования УУД, а не программу развития УУД, как это было раньше. То есть теперь программа имеет одинаковое название на уровнях НОО и ООО: «Программа формирования универсальных учебных действий у обучающихся».</a:t>
            </a:r>
            <a:endParaRPr lang="ru-RU"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1200"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Требований к программе формирования УУД стало меньше. Для уровня ООО прописали, что теперь нужно формировать у учеников знания и навыки в области финансовой грамотности и устойчивого развития общества. </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40207539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rotWithShape="1">
          <a:blip r:embed="rId2">
            <a:extLst>
              <a:ext uri="{28A0092B-C50C-407E-A947-70E740481C1C}">
                <a14:useLocalDpi xmlns="" xmlns:a14="http://schemas.microsoft.com/office/drawing/2010/main" val="0"/>
              </a:ext>
            </a:extLst>
          </a:blip>
          <a:srcRect l="26132" t="27304" r="25087" b="23815"/>
          <a:stretch/>
        </p:blipFill>
        <p:spPr>
          <a:xfrm>
            <a:off x="10157831" y="0"/>
            <a:ext cx="2140129" cy="1345223"/>
          </a:xfrm>
          <a:prstGeom prst="rect">
            <a:avLst/>
          </a:prstGeom>
        </p:spPr>
      </p:pic>
      <p:sp>
        <p:nvSpPr>
          <p:cNvPr id="7" name="Прямоугольник 6"/>
          <p:cNvSpPr/>
          <p:nvPr/>
        </p:nvSpPr>
        <p:spPr>
          <a:xfrm>
            <a:off x="1197033" y="99825"/>
            <a:ext cx="9035934" cy="586314"/>
          </a:xfrm>
          <a:prstGeom prst="rect">
            <a:avLst/>
          </a:prstGeom>
        </p:spPr>
        <p:txBody>
          <a:bodyPr wrap="square">
            <a:spAutoFit/>
          </a:bodyPr>
          <a:lstStyle/>
          <a:p>
            <a:pPr>
              <a:lnSpc>
                <a:spcPct val="107000"/>
              </a:lnSpc>
              <a:spcAft>
                <a:spcPts val="0"/>
              </a:spcAft>
            </a:pPr>
            <a:r>
              <a:rPr lang="ru-RU" b="1" spc="70" dirty="0">
                <a:solidFill>
                  <a:srgbClr val="252525"/>
                </a:solidFill>
                <a:latin typeface="Times New Roman" panose="02020603050405020304" pitchFamily="18" charset="0"/>
                <a:ea typeface="Times New Roman" panose="02020603050405020304" pitchFamily="18" charset="0"/>
                <a:cs typeface="Times New Roman" panose="02020603050405020304" pitchFamily="18" charset="0"/>
              </a:rPr>
              <a:t>Предметные области и предметы</a:t>
            </a:r>
            <a:endParaRPr lang="ru-RU" sz="1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0"/>
              </a:spcAft>
            </a:pPr>
            <a:r>
              <a:rPr lang="ru-RU" sz="1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Новые ФГОС НОО и ООО регламентируют перечень обязательных предметных областей, учебных предметов и учебных модулей.</a:t>
            </a:r>
            <a:endParaRPr lang="ru-RU" sz="1100" dirty="0">
              <a:effectLst/>
              <a:latin typeface="Times New Roman" panose="02020603050405020304" pitchFamily="18" charset="0"/>
              <a:ea typeface="Calibri" panose="020F0502020204030204" pitchFamily="34" charset="0"/>
              <a:cs typeface="Times New Roman" panose="02020603050405020304" pitchFamily="18" charset="0"/>
            </a:endParaRPr>
          </a:p>
        </p:txBody>
      </p:sp>
      <p:graphicFrame>
        <p:nvGraphicFramePr>
          <p:cNvPr id="8" name="Таблица 7"/>
          <p:cNvGraphicFramePr>
            <a:graphicFrameLocks noGrp="1"/>
          </p:cNvGraphicFramePr>
          <p:nvPr>
            <p:extLst>
              <p:ext uri="{D42A27DB-BD31-4B8C-83A1-F6EECF244321}">
                <p14:modId xmlns="" xmlns:p14="http://schemas.microsoft.com/office/powerpoint/2010/main" val="3991221019"/>
              </p:ext>
            </p:extLst>
          </p:nvPr>
        </p:nvGraphicFramePr>
        <p:xfrm>
          <a:off x="1255221" y="922712"/>
          <a:ext cx="9628700" cy="5287488"/>
        </p:xfrm>
        <a:graphic>
          <a:graphicData uri="http://schemas.openxmlformats.org/drawingml/2006/table">
            <a:tbl>
              <a:tblPr firstRow="1" firstCol="1" bandRow="1">
                <a:tableStyleId>{5C22544A-7EE6-4342-B048-85BDC9FD1C3A}</a:tableStyleId>
              </a:tblPr>
              <a:tblGrid>
                <a:gridCol w="3607724">
                  <a:extLst>
                    <a:ext uri="{9D8B030D-6E8A-4147-A177-3AD203B41FA5}">
                      <a16:colId xmlns="" xmlns:a16="http://schemas.microsoft.com/office/drawing/2014/main" val="3022754078"/>
                    </a:ext>
                  </a:extLst>
                </a:gridCol>
                <a:gridCol w="6020976">
                  <a:extLst>
                    <a:ext uri="{9D8B030D-6E8A-4147-A177-3AD203B41FA5}">
                      <a16:colId xmlns="" xmlns:a16="http://schemas.microsoft.com/office/drawing/2014/main" val="2504145433"/>
                    </a:ext>
                  </a:extLst>
                </a:gridCol>
              </a:tblGrid>
              <a:tr h="282165">
                <a:tc gridSpan="2">
                  <a:txBody>
                    <a:bodyPr/>
                    <a:lstStyle/>
                    <a:p>
                      <a:pPr algn="ctr">
                        <a:lnSpc>
                          <a:spcPts val="1275"/>
                        </a:lnSpc>
                        <a:spcAft>
                          <a:spcPts val="0"/>
                        </a:spcAft>
                      </a:pPr>
                      <a:r>
                        <a:rPr lang="ru-RU" sz="1050" dirty="0">
                          <a:effectLst/>
                          <a:latin typeface="Times New Roman" panose="02020603050405020304" pitchFamily="18" charset="0"/>
                          <a:cs typeface="Times New Roman" panose="02020603050405020304" pitchFamily="18" charset="0"/>
                        </a:rPr>
                        <a:t>Учебный план НОО</a:t>
                      </a:r>
                      <a:endParaRPr lang="ru-RU"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0994" marR="40994" marT="40994" marB="40994"/>
                </a:tc>
                <a:tc hMerge="1">
                  <a:txBody>
                    <a:bodyPr/>
                    <a:lstStyle/>
                    <a:p>
                      <a:endParaRPr lang="ru-RU"/>
                    </a:p>
                  </a:txBody>
                  <a:tcPr/>
                </a:tc>
                <a:extLst>
                  <a:ext uri="{0D108BD9-81ED-4DB2-BD59-A6C34878D82A}">
                    <a16:rowId xmlns="" xmlns:a16="http://schemas.microsoft.com/office/drawing/2014/main" val="3929040464"/>
                  </a:ext>
                </a:extLst>
              </a:tr>
              <a:tr h="282318">
                <a:tc>
                  <a:txBody>
                    <a:bodyPr/>
                    <a:lstStyle/>
                    <a:p>
                      <a:pPr>
                        <a:lnSpc>
                          <a:spcPts val="1275"/>
                        </a:lnSpc>
                        <a:spcAft>
                          <a:spcPts val="0"/>
                        </a:spcAft>
                      </a:pPr>
                      <a:r>
                        <a:rPr lang="ru-RU" sz="1050" dirty="0">
                          <a:effectLst/>
                          <a:latin typeface="Times New Roman" panose="02020603050405020304" pitchFamily="18" charset="0"/>
                          <a:cs typeface="Times New Roman" panose="02020603050405020304" pitchFamily="18" charset="0"/>
                        </a:rPr>
                        <a:t>Предметные области</a:t>
                      </a:r>
                      <a:endParaRPr lang="ru-RU"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0994" marR="40994" marT="40994" marB="40994"/>
                </a:tc>
                <a:tc>
                  <a:txBody>
                    <a:bodyPr/>
                    <a:lstStyle/>
                    <a:p>
                      <a:pPr>
                        <a:lnSpc>
                          <a:spcPts val="1275"/>
                        </a:lnSpc>
                        <a:spcAft>
                          <a:spcPts val="0"/>
                        </a:spcAft>
                      </a:pPr>
                      <a:r>
                        <a:rPr lang="ru-RU" sz="1050">
                          <a:effectLst/>
                          <a:latin typeface="Times New Roman" panose="02020603050405020304" pitchFamily="18" charset="0"/>
                          <a:cs typeface="Times New Roman" panose="02020603050405020304" pitchFamily="18" charset="0"/>
                        </a:rPr>
                        <a:t>Учебные предметы (учебные модули)</a:t>
                      </a:r>
                      <a:endParaRPr lang="ru-RU" sz="1050">
                        <a:effectLst/>
                        <a:latin typeface="Times New Roman" panose="02020603050405020304" pitchFamily="18" charset="0"/>
                        <a:ea typeface="Calibri" panose="020F0502020204030204" pitchFamily="34" charset="0"/>
                        <a:cs typeface="Times New Roman" panose="02020603050405020304" pitchFamily="18" charset="0"/>
                      </a:endParaRPr>
                    </a:p>
                  </a:txBody>
                  <a:tcPr marL="40994" marR="40994" marT="40994" marB="40994"/>
                </a:tc>
                <a:extLst>
                  <a:ext uri="{0D108BD9-81ED-4DB2-BD59-A6C34878D82A}">
                    <a16:rowId xmlns="" xmlns:a16="http://schemas.microsoft.com/office/drawing/2014/main" val="2469769915"/>
                  </a:ext>
                </a:extLst>
              </a:tr>
              <a:tr h="480694">
                <a:tc>
                  <a:txBody>
                    <a:bodyPr/>
                    <a:lstStyle/>
                    <a:p>
                      <a:pPr>
                        <a:lnSpc>
                          <a:spcPts val="1275"/>
                        </a:lnSpc>
                        <a:spcAft>
                          <a:spcPts val="0"/>
                        </a:spcAft>
                      </a:pPr>
                      <a:r>
                        <a:rPr lang="ru-RU" sz="1050" dirty="0">
                          <a:effectLst/>
                          <a:latin typeface="Times New Roman" panose="02020603050405020304" pitchFamily="18" charset="0"/>
                          <a:cs typeface="Times New Roman" panose="02020603050405020304" pitchFamily="18" charset="0"/>
                        </a:rPr>
                        <a:t>Русский язык и литературное чтение</a:t>
                      </a:r>
                      <a:endParaRPr lang="ru-RU"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0994" marR="40994" marT="40994" marB="40994"/>
                </a:tc>
                <a:tc>
                  <a:txBody>
                    <a:bodyPr/>
                    <a:lstStyle/>
                    <a:p>
                      <a:pPr>
                        <a:lnSpc>
                          <a:spcPts val="1275"/>
                        </a:lnSpc>
                        <a:spcAft>
                          <a:spcPts val="0"/>
                        </a:spcAft>
                      </a:pPr>
                      <a:r>
                        <a:rPr lang="ru-RU" sz="1050" dirty="0">
                          <a:effectLst/>
                          <a:latin typeface="Times New Roman" panose="02020603050405020304" pitchFamily="18" charset="0"/>
                          <a:cs typeface="Times New Roman" panose="02020603050405020304" pitchFamily="18" charset="0"/>
                        </a:rPr>
                        <a:t>Русский язык</a:t>
                      </a:r>
                    </a:p>
                    <a:p>
                      <a:pPr>
                        <a:lnSpc>
                          <a:spcPts val="1275"/>
                        </a:lnSpc>
                        <a:spcAft>
                          <a:spcPts val="0"/>
                        </a:spcAft>
                      </a:pPr>
                      <a:r>
                        <a:rPr lang="ru-RU" sz="1050" dirty="0">
                          <a:effectLst/>
                          <a:latin typeface="Times New Roman" panose="02020603050405020304" pitchFamily="18" charset="0"/>
                          <a:cs typeface="Times New Roman" panose="02020603050405020304" pitchFamily="18" charset="0"/>
                        </a:rPr>
                        <a:t>Литературное чтение</a:t>
                      </a:r>
                      <a:endParaRPr lang="ru-RU"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0994" marR="40994" marT="40994" marB="40994"/>
                </a:tc>
                <a:extLst>
                  <a:ext uri="{0D108BD9-81ED-4DB2-BD59-A6C34878D82A}">
                    <a16:rowId xmlns="" xmlns:a16="http://schemas.microsoft.com/office/drawing/2014/main" val="3222440617"/>
                  </a:ext>
                </a:extLst>
              </a:tr>
              <a:tr h="679071">
                <a:tc>
                  <a:txBody>
                    <a:bodyPr/>
                    <a:lstStyle/>
                    <a:p>
                      <a:pPr>
                        <a:lnSpc>
                          <a:spcPts val="1275"/>
                        </a:lnSpc>
                        <a:spcAft>
                          <a:spcPts val="0"/>
                        </a:spcAft>
                      </a:pPr>
                      <a:r>
                        <a:rPr lang="ru-RU" sz="1050" dirty="0">
                          <a:effectLst/>
                          <a:latin typeface="Times New Roman" panose="02020603050405020304" pitchFamily="18" charset="0"/>
                          <a:cs typeface="Times New Roman" panose="02020603050405020304" pitchFamily="18" charset="0"/>
                        </a:rPr>
                        <a:t>Родной язык и литературное чтение на родном языке</a:t>
                      </a:r>
                      <a:endParaRPr lang="ru-RU"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0994" marR="40994" marT="40994" marB="40994"/>
                </a:tc>
                <a:tc>
                  <a:txBody>
                    <a:bodyPr/>
                    <a:lstStyle/>
                    <a:p>
                      <a:pPr>
                        <a:lnSpc>
                          <a:spcPts val="1275"/>
                        </a:lnSpc>
                        <a:spcAft>
                          <a:spcPts val="0"/>
                        </a:spcAft>
                      </a:pPr>
                      <a:r>
                        <a:rPr lang="ru-RU" sz="1050">
                          <a:effectLst/>
                          <a:latin typeface="Times New Roman" panose="02020603050405020304" pitchFamily="18" charset="0"/>
                          <a:cs typeface="Times New Roman" panose="02020603050405020304" pitchFamily="18" charset="0"/>
                        </a:rPr>
                        <a:t>Родной язык и (или) государственный язык республики Российской Федерации</a:t>
                      </a:r>
                    </a:p>
                    <a:p>
                      <a:pPr>
                        <a:lnSpc>
                          <a:spcPts val="1275"/>
                        </a:lnSpc>
                        <a:spcAft>
                          <a:spcPts val="0"/>
                        </a:spcAft>
                      </a:pPr>
                      <a:r>
                        <a:rPr lang="ru-RU" sz="1050">
                          <a:effectLst/>
                          <a:latin typeface="Times New Roman" panose="02020603050405020304" pitchFamily="18" charset="0"/>
                          <a:cs typeface="Times New Roman" panose="02020603050405020304" pitchFamily="18" charset="0"/>
                        </a:rPr>
                        <a:t>Литературное чтение на родном языке</a:t>
                      </a:r>
                      <a:endParaRPr lang="ru-RU" sz="1050">
                        <a:effectLst/>
                        <a:latin typeface="Times New Roman" panose="02020603050405020304" pitchFamily="18" charset="0"/>
                        <a:ea typeface="Calibri" panose="020F0502020204030204" pitchFamily="34" charset="0"/>
                        <a:cs typeface="Times New Roman" panose="02020603050405020304" pitchFamily="18" charset="0"/>
                      </a:endParaRPr>
                    </a:p>
                  </a:txBody>
                  <a:tcPr marL="40994" marR="40994" marT="40994" marB="40994"/>
                </a:tc>
                <a:extLst>
                  <a:ext uri="{0D108BD9-81ED-4DB2-BD59-A6C34878D82A}">
                    <a16:rowId xmlns="" xmlns:a16="http://schemas.microsoft.com/office/drawing/2014/main" val="2899833810"/>
                  </a:ext>
                </a:extLst>
              </a:tr>
              <a:tr h="282318">
                <a:tc>
                  <a:txBody>
                    <a:bodyPr/>
                    <a:lstStyle/>
                    <a:p>
                      <a:pPr>
                        <a:lnSpc>
                          <a:spcPts val="1275"/>
                        </a:lnSpc>
                        <a:spcAft>
                          <a:spcPts val="0"/>
                        </a:spcAft>
                      </a:pPr>
                      <a:r>
                        <a:rPr lang="ru-RU" sz="1050" dirty="0">
                          <a:effectLst/>
                          <a:latin typeface="Times New Roman" panose="02020603050405020304" pitchFamily="18" charset="0"/>
                          <a:cs typeface="Times New Roman" panose="02020603050405020304" pitchFamily="18" charset="0"/>
                        </a:rPr>
                        <a:t>Иностранный язык</a:t>
                      </a:r>
                      <a:endParaRPr lang="ru-RU"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0994" marR="40994" marT="40994" marB="40994"/>
                </a:tc>
                <a:tc>
                  <a:txBody>
                    <a:bodyPr/>
                    <a:lstStyle/>
                    <a:p>
                      <a:pPr>
                        <a:lnSpc>
                          <a:spcPts val="1275"/>
                        </a:lnSpc>
                        <a:spcAft>
                          <a:spcPts val="0"/>
                        </a:spcAft>
                      </a:pPr>
                      <a:r>
                        <a:rPr lang="ru-RU" sz="1050">
                          <a:effectLst/>
                          <a:latin typeface="Times New Roman" panose="02020603050405020304" pitchFamily="18" charset="0"/>
                          <a:cs typeface="Times New Roman" panose="02020603050405020304" pitchFamily="18" charset="0"/>
                        </a:rPr>
                        <a:t>Иностранный язык</a:t>
                      </a:r>
                      <a:endParaRPr lang="ru-RU" sz="1050">
                        <a:effectLst/>
                        <a:latin typeface="Times New Roman" panose="02020603050405020304" pitchFamily="18" charset="0"/>
                        <a:ea typeface="Calibri" panose="020F0502020204030204" pitchFamily="34" charset="0"/>
                        <a:cs typeface="Times New Roman" panose="02020603050405020304" pitchFamily="18" charset="0"/>
                      </a:endParaRPr>
                    </a:p>
                  </a:txBody>
                  <a:tcPr marL="40994" marR="40994" marT="40994" marB="40994"/>
                </a:tc>
                <a:extLst>
                  <a:ext uri="{0D108BD9-81ED-4DB2-BD59-A6C34878D82A}">
                    <a16:rowId xmlns="" xmlns:a16="http://schemas.microsoft.com/office/drawing/2014/main" val="2918162998"/>
                  </a:ext>
                </a:extLst>
              </a:tr>
              <a:tr h="282318">
                <a:tc>
                  <a:txBody>
                    <a:bodyPr/>
                    <a:lstStyle/>
                    <a:p>
                      <a:pPr>
                        <a:lnSpc>
                          <a:spcPts val="1275"/>
                        </a:lnSpc>
                        <a:spcAft>
                          <a:spcPts val="0"/>
                        </a:spcAft>
                      </a:pPr>
                      <a:r>
                        <a:rPr lang="ru-RU" sz="1050" dirty="0">
                          <a:effectLst/>
                          <a:latin typeface="Times New Roman" panose="02020603050405020304" pitchFamily="18" charset="0"/>
                          <a:cs typeface="Times New Roman" panose="02020603050405020304" pitchFamily="18" charset="0"/>
                        </a:rPr>
                        <a:t>Математика и информатика</a:t>
                      </a:r>
                      <a:endParaRPr lang="ru-RU"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0994" marR="40994" marT="40994" marB="40994"/>
                </a:tc>
                <a:tc>
                  <a:txBody>
                    <a:bodyPr/>
                    <a:lstStyle/>
                    <a:p>
                      <a:pPr>
                        <a:lnSpc>
                          <a:spcPts val="1275"/>
                        </a:lnSpc>
                        <a:spcAft>
                          <a:spcPts val="0"/>
                        </a:spcAft>
                      </a:pPr>
                      <a:r>
                        <a:rPr lang="ru-RU" sz="1050">
                          <a:effectLst/>
                          <a:latin typeface="Times New Roman" panose="02020603050405020304" pitchFamily="18" charset="0"/>
                          <a:cs typeface="Times New Roman" panose="02020603050405020304" pitchFamily="18" charset="0"/>
                        </a:rPr>
                        <a:t>Математика</a:t>
                      </a:r>
                      <a:endParaRPr lang="ru-RU" sz="1050">
                        <a:effectLst/>
                        <a:latin typeface="Times New Roman" panose="02020603050405020304" pitchFamily="18" charset="0"/>
                        <a:ea typeface="Calibri" panose="020F0502020204030204" pitchFamily="34" charset="0"/>
                        <a:cs typeface="Times New Roman" panose="02020603050405020304" pitchFamily="18" charset="0"/>
                      </a:endParaRPr>
                    </a:p>
                  </a:txBody>
                  <a:tcPr marL="40994" marR="40994" marT="40994" marB="40994"/>
                </a:tc>
                <a:extLst>
                  <a:ext uri="{0D108BD9-81ED-4DB2-BD59-A6C34878D82A}">
                    <a16:rowId xmlns="" xmlns:a16="http://schemas.microsoft.com/office/drawing/2014/main" val="566429092"/>
                  </a:ext>
                </a:extLst>
              </a:tr>
              <a:tr h="282318">
                <a:tc>
                  <a:txBody>
                    <a:bodyPr/>
                    <a:lstStyle/>
                    <a:p>
                      <a:pPr>
                        <a:lnSpc>
                          <a:spcPts val="1275"/>
                        </a:lnSpc>
                        <a:spcAft>
                          <a:spcPts val="0"/>
                        </a:spcAft>
                      </a:pPr>
                      <a:r>
                        <a:rPr lang="ru-RU" sz="1050" dirty="0">
                          <a:effectLst/>
                          <a:latin typeface="Times New Roman" panose="02020603050405020304" pitchFamily="18" charset="0"/>
                          <a:cs typeface="Times New Roman" panose="02020603050405020304" pitchFamily="18" charset="0"/>
                        </a:rPr>
                        <a:t>Обществознание и естествознание (Окружающий мир)</a:t>
                      </a:r>
                      <a:endParaRPr lang="ru-RU"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0994" marR="40994" marT="40994" marB="40994"/>
                </a:tc>
                <a:tc>
                  <a:txBody>
                    <a:bodyPr/>
                    <a:lstStyle/>
                    <a:p>
                      <a:pPr>
                        <a:lnSpc>
                          <a:spcPts val="1275"/>
                        </a:lnSpc>
                        <a:spcAft>
                          <a:spcPts val="0"/>
                        </a:spcAft>
                      </a:pPr>
                      <a:r>
                        <a:rPr lang="ru-RU" sz="1050">
                          <a:effectLst/>
                          <a:latin typeface="Times New Roman" panose="02020603050405020304" pitchFamily="18" charset="0"/>
                          <a:cs typeface="Times New Roman" panose="02020603050405020304" pitchFamily="18" charset="0"/>
                        </a:rPr>
                        <a:t>Окружающий мир</a:t>
                      </a:r>
                      <a:endParaRPr lang="ru-RU" sz="1050">
                        <a:effectLst/>
                        <a:latin typeface="Times New Roman" panose="02020603050405020304" pitchFamily="18" charset="0"/>
                        <a:ea typeface="Calibri" panose="020F0502020204030204" pitchFamily="34" charset="0"/>
                        <a:cs typeface="Times New Roman" panose="02020603050405020304" pitchFamily="18" charset="0"/>
                      </a:endParaRPr>
                    </a:p>
                  </a:txBody>
                  <a:tcPr marL="40994" marR="40994" marT="40994" marB="40994"/>
                </a:tc>
                <a:extLst>
                  <a:ext uri="{0D108BD9-81ED-4DB2-BD59-A6C34878D82A}">
                    <a16:rowId xmlns="" xmlns:a16="http://schemas.microsoft.com/office/drawing/2014/main" val="1311837381"/>
                  </a:ext>
                </a:extLst>
              </a:tr>
              <a:tr h="1670956">
                <a:tc>
                  <a:txBody>
                    <a:bodyPr/>
                    <a:lstStyle/>
                    <a:p>
                      <a:pPr>
                        <a:lnSpc>
                          <a:spcPts val="1275"/>
                        </a:lnSpc>
                        <a:spcAft>
                          <a:spcPts val="0"/>
                        </a:spcAft>
                      </a:pPr>
                      <a:r>
                        <a:rPr lang="ru-RU" sz="1050" dirty="0">
                          <a:effectLst/>
                          <a:latin typeface="Times New Roman" panose="02020603050405020304" pitchFamily="18" charset="0"/>
                          <a:cs typeface="Times New Roman" panose="02020603050405020304" pitchFamily="18" charset="0"/>
                        </a:rPr>
                        <a:t>Основы религиозных культур и светской этики</a:t>
                      </a:r>
                      <a:endParaRPr lang="ru-RU"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0994" marR="40994" marT="40994" marB="40994"/>
                </a:tc>
                <a:tc>
                  <a:txBody>
                    <a:bodyPr/>
                    <a:lstStyle/>
                    <a:p>
                      <a:pPr>
                        <a:lnSpc>
                          <a:spcPts val="1275"/>
                        </a:lnSpc>
                        <a:spcAft>
                          <a:spcPts val="0"/>
                        </a:spcAft>
                      </a:pPr>
                      <a:r>
                        <a:rPr lang="ru-RU" sz="1050" dirty="0">
                          <a:effectLst/>
                          <a:latin typeface="Times New Roman" panose="02020603050405020304" pitchFamily="18" charset="0"/>
                          <a:cs typeface="Times New Roman" panose="02020603050405020304" pitchFamily="18" charset="0"/>
                        </a:rPr>
                        <a:t>Основы религиозных культур и светской этики:</a:t>
                      </a:r>
                    </a:p>
                    <a:p>
                      <a:pPr marL="342900" lvl="0" indent="-342900">
                        <a:lnSpc>
                          <a:spcPts val="1275"/>
                        </a:lnSpc>
                        <a:spcAft>
                          <a:spcPts val="0"/>
                        </a:spcAft>
                        <a:buSzPts val="1000"/>
                        <a:buFont typeface="Symbol" panose="05050102010706020507" pitchFamily="18" charset="2"/>
                        <a:buChar char=""/>
                        <a:tabLst>
                          <a:tab pos="457200" algn="l"/>
                        </a:tabLst>
                      </a:pPr>
                      <a:r>
                        <a:rPr lang="ru-RU" sz="1050" dirty="0">
                          <a:effectLst/>
                          <a:latin typeface="Times New Roman" panose="02020603050405020304" pitchFamily="18" charset="0"/>
                          <a:cs typeface="Times New Roman" panose="02020603050405020304" pitchFamily="18" charset="0"/>
                        </a:rPr>
                        <a:t>учебный модуль «Основы православной культуры»;</a:t>
                      </a:r>
                    </a:p>
                    <a:p>
                      <a:pPr marL="342900" lvl="0" indent="-342900">
                        <a:lnSpc>
                          <a:spcPts val="1275"/>
                        </a:lnSpc>
                        <a:spcAft>
                          <a:spcPts val="0"/>
                        </a:spcAft>
                        <a:buSzPts val="1000"/>
                        <a:buFont typeface="Symbol" panose="05050102010706020507" pitchFamily="18" charset="2"/>
                        <a:buChar char=""/>
                        <a:tabLst>
                          <a:tab pos="457200" algn="l"/>
                        </a:tabLst>
                      </a:pPr>
                      <a:r>
                        <a:rPr lang="ru-RU" sz="1050" dirty="0">
                          <a:effectLst/>
                          <a:latin typeface="Times New Roman" panose="02020603050405020304" pitchFamily="18" charset="0"/>
                          <a:cs typeface="Times New Roman" panose="02020603050405020304" pitchFamily="18" charset="0"/>
                        </a:rPr>
                        <a:t>учебный модуль «Основы иудейской культуры»;</a:t>
                      </a:r>
                    </a:p>
                    <a:p>
                      <a:pPr marL="342900" lvl="0" indent="-342900">
                        <a:lnSpc>
                          <a:spcPts val="1275"/>
                        </a:lnSpc>
                        <a:spcAft>
                          <a:spcPts val="0"/>
                        </a:spcAft>
                        <a:buSzPts val="1000"/>
                        <a:buFont typeface="Symbol" panose="05050102010706020507" pitchFamily="18" charset="2"/>
                        <a:buChar char=""/>
                        <a:tabLst>
                          <a:tab pos="457200" algn="l"/>
                        </a:tabLst>
                      </a:pPr>
                      <a:r>
                        <a:rPr lang="ru-RU" sz="1050" dirty="0">
                          <a:effectLst/>
                          <a:latin typeface="Times New Roman" panose="02020603050405020304" pitchFamily="18" charset="0"/>
                          <a:cs typeface="Times New Roman" panose="02020603050405020304" pitchFamily="18" charset="0"/>
                        </a:rPr>
                        <a:t>учебный модуль «Основы буддистской культуры»;</a:t>
                      </a:r>
                    </a:p>
                    <a:p>
                      <a:pPr marL="342900" lvl="0" indent="-342900">
                        <a:lnSpc>
                          <a:spcPts val="1275"/>
                        </a:lnSpc>
                        <a:spcAft>
                          <a:spcPts val="0"/>
                        </a:spcAft>
                        <a:buSzPts val="1000"/>
                        <a:buFont typeface="Symbol" panose="05050102010706020507" pitchFamily="18" charset="2"/>
                        <a:buChar char=""/>
                        <a:tabLst>
                          <a:tab pos="457200" algn="l"/>
                        </a:tabLst>
                      </a:pPr>
                      <a:r>
                        <a:rPr lang="ru-RU" sz="1050" dirty="0">
                          <a:effectLst/>
                          <a:latin typeface="Times New Roman" panose="02020603050405020304" pitchFamily="18" charset="0"/>
                          <a:cs typeface="Times New Roman" panose="02020603050405020304" pitchFamily="18" charset="0"/>
                        </a:rPr>
                        <a:t>учебный модуль «Основы исламской культуры»;</a:t>
                      </a:r>
                    </a:p>
                    <a:p>
                      <a:pPr marL="342900" lvl="0" indent="-342900">
                        <a:lnSpc>
                          <a:spcPts val="1275"/>
                        </a:lnSpc>
                        <a:spcAft>
                          <a:spcPts val="0"/>
                        </a:spcAft>
                        <a:buSzPts val="1000"/>
                        <a:buFont typeface="Symbol" panose="05050102010706020507" pitchFamily="18" charset="2"/>
                        <a:buChar char=""/>
                        <a:tabLst>
                          <a:tab pos="457200" algn="l"/>
                        </a:tabLst>
                      </a:pPr>
                      <a:r>
                        <a:rPr lang="ru-RU" sz="1050" dirty="0">
                          <a:effectLst/>
                          <a:latin typeface="Times New Roman" panose="02020603050405020304" pitchFamily="18" charset="0"/>
                          <a:cs typeface="Times New Roman" panose="02020603050405020304" pitchFamily="18" charset="0"/>
                        </a:rPr>
                        <a:t>учебный модуль «Основы религиозных культур народов России»;</a:t>
                      </a:r>
                    </a:p>
                    <a:p>
                      <a:pPr marL="342900" lvl="0" indent="-342900">
                        <a:lnSpc>
                          <a:spcPts val="1275"/>
                        </a:lnSpc>
                        <a:spcAft>
                          <a:spcPts val="0"/>
                        </a:spcAft>
                        <a:buSzPts val="1000"/>
                        <a:buFont typeface="Symbol" panose="05050102010706020507" pitchFamily="18" charset="2"/>
                        <a:buChar char=""/>
                        <a:tabLst>
                          <a:tab pos="457200" algn="l"/>
                        </a:tabLst>
                      </a:pPr>
                      <a:r>
                        <a:rPr lang="ru-RU" sz="1050" dirty="0">
                          <a:effectLst/>
                          <a:latin typeface="Times New Roman" panose="02020603050405020304" pitchFamily="18" charset="0"/>
                          <a:cs typeface="Times New Roman" panose="02020603050405020304" pitchFamily="18" charset="0"/>
                        </a:rPr>
                        <a:t>учебный модуль «Основы светской этики»</a:t>
                      </a:r>
                      <a:endParaRPr lang="ru-RU"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0994" marR="40994" marT="40994" marB="40994"/>
                </a:tc>
                <a:extLst>
                  <a:ext uri="{0D108BD9-81ED-4DB2-BD59-A6C34878D82A}">
                    <a16:rowId xmlns="" xmlns:a16="http://schemas.microsoft.com/office/drawing/2014/main" val="263703773"/>
                  </a:ext>
                </a:extLst>
              </a:tr>
              <a:tr h="480694">
                <a:tc>
                  <a:txBody>
                    <a:bodyPr/>
                    <a:lstStyle/>
                    <a:p>
                      <a:pPr>
                        <a:lnSpc>
                          <a:spcPts val="1275"/>
                        </a:lnSpc>
                        <a:spcAft>
                          <a:spcPts val="0"/>
                        </a:spcAft>
                      </a:pPr>
                      <a:r>
                        <a:rPr lang="ru-RU" sz="1050">
                          <a:effectLst/>
                          <a:latin typeface="Times New Roman" panose="02020603050405020304" pitchFamily="18" charset="0"/>
                          <a:cs typeface="Times New Roman" panose="02020603050405020304" pitchFamily="18" charset="0"/>
                        </a:rPr>
                        <a:t>Искусство</a:t>
                      </a:r>
                      <a:endParaRPr lang="ru-RU" sz="1050">
                        <a:effectLst/>
                        <a:latin typeface="Times New Roman" panose="02020603050405020304" pitchFamily="18" charset="0"/>
                        <a:ea typeface="Calibri" panose="020F0502020204030204" pitchFamily="34" charset="0"/>
                        <a:cs typeface="Times New Roman" panose="02020603050405020304" pitchFamily="18" charset="0"/>
                      </a:endParaRPr>
                    </a:p>
                  </a:txBody>
                  <a:tcPr marL="40994" marR="40994" marT="40994" marB="40994"/>
                </a:tc>
                <a:tc>
                  <a:txBody>
                    <a:bodyPr/>
                    <a:lstStyle/>
                    <a:p>
                      <a:pPr>
                        <a:lnSpc>
                          <a:spcPts val="1275"/>
                        </a:lnSpc>
                        <a:spcAft>
                          <a:spcPts val="0"/>
                        </a:spcAft>
                      </a:pPr>
                      <a:r>
                        <a:rPr lang="ru-RU" sz="1050" dirty="0">
                          <a:effectLst/>
                          <a:latin typeface="Times New Roman" panose="02020603050405020304" pitchFamily="18" charset="0"/>
                          <a:cs typeface="Times New Roman" panose="02020603050405020304" pitchFamily="18" charset="0"/>
                        </a:rPr>
                        <a:t>Изобразительное искусство</a:t>
                      </a:r>
                    </a:p>
                    <a:p>
                      <a:pPr>
                        <a:lnSpc>
                          <a:spcPts val="1275"/>
                        </a:lnSpc>
                        <a:spcAft>
                          <a:spcPts val="0"/>
                        </a:spcAft>
                      </a:pPr>
                      <a:r>
                        <a:rPr lang="ru-RU" sz="1050" dirty="0">
                          <a:effectLst/>
                          <a:latin typeface="Times New Roman" panose="02020603050405020304" pitchFamily="18" charset="0"/>
                          <a:cs typeface="Times New Roman" panose="02020603050405020304" pitchFamily="18" charset="0"/>
                        </a:rPr>
                        <a:t>Музыка</a:t>
                      </a:r>
                      <a:endParaRPr lang="ru-RU"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0994" marR="40994" marT="40994" marB="40994"/>
                </a:tc>
                <a:extLst>
                  <a:ext uri="{0D108BD9-81ED-4DB2-BD59-A6C34878D82A}">
                    <a16:rowId xmlns="" xmlns:a16="http://schemas.microsoft.com/office/drawing/2014/main" val="1651409083"/>
                  </a:ext>
                </a:extLst>
              </a:tr>
              <a:tr h="282318">
                <a:tc>
                  <a:txBody>
                    <a:bodyPr/>
                    <a:lstStyle/>
                    <a:p>
                      <a:pPr>
                        <a:lnSpc>
                          <a:spcPts val="1275"/>
                        </a:lnSpc>
                        <a:spcAft>
                          <a:spcPts val="0"/>
                        </a:spcAft>
                      </a:pPr>
                      <a:r>
                        <a:rPr lang="ru-RU" sz="1050">
                          <a:effectLst/>
                          <a:latin typeface="Times New Roman" panose="02020603050405020304" pitchFamily="18" charset="0"/>
                          <a:cs typeface="Times New Roman" panose="02020603050405020304" pitchFamily="18" charset="0"/>
                        </a:rPr>
                        <a:t>Технология</a:t>
                      </a:r>
                      <a:endParaRPr lang="ru-RU" sz="1050">
                        <a:effectLst/>
                        <a:latin typeface="Times New Roman" panose="02020603050405020304" pitchFamily="18" charset="0"/>
                        <a:ea typeface="Calibri" panose="020F0502020204030204" pitchFamily="34" charset="0"/>
                        <a:cs typeface="Times New Roman" panose="02020603050405020304" pitchFamily="18" charset="0"/>
                      </a:endParaRPr>
                    </a:p>
                  </a:txBody>
                  <a:tcPr marL="40994" marR="40994" marT="40994" marB="40994"/>
                </a:tc>
                <a:tc>
                  <a:txBody>
                    <a:bodyPr/>
                    <a:lstStyle/>
                    <a:p>
                      <a:pPr>
                        <a:lnSpc>
                          <a:spcPts val="1275"/>
                        </a:lnSpc>
                        <a:spcAft>
                          <a:spcPts val="0"/>
                        </a:spcAft>
                      </a:pPr>
                      <a:r>
                        <a:rPr lang="ru-RU" sz="1050" dirty="0">
                          <a:effectLst/>
                          <a:latin typeface="Times New Roman" panose="02020603050405020304" pitchFamily="18" charset="0"/>
                          <a:cs typeface="Times New Roman" panose="02020603050405020304" pitchFamily="18" charset="0"/>
                        </a:rPr>
                        <a:t>Технология</a:t>
                      </a:r>
                      <a:endParaRPr lang="ru-RU"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0994" marR="40994" marT="40994" marB="40994"/>
                </a:tc>
                <a:extLst>
                  <a:ext uri="{0D108BD9-81ED-4DB2-BD59-A6C34878D82A}">
                    <a16:rowId xmlns="" xmlns:a16="http://schemas.microsoft.com/office/drawing/2014/main" val="2529408397"/>
                  </a:ext>
                </a:extLst>
              </a:tr>
              <a:tr h="282318">
                <a:tc>
                  <a:txBody>
                    <a:bodyPr/>
                    <a:lstStyle/>
                    <a:p>
                      <a:pPr>
                        <a:lnSpc>
                          <a:spcPts val="1275"/>
                        </a:lnSpc>
                        <a:spcAft>
                          <a:spcPts val="0"/>
                        </a:spcAft>
                      </a:pPr>
                      <a:r>
                        <a:rPr lang="ru-RU" sz="1050">
                          <a:effectLst/>
                          <a:latin typeface="Times New Roman" panose="02020603050405020304" pitchFamily="18" charset="0"/>
                          <a:cs typeface="Times New Roman" panose="02020603050405020304" pitchFamily="18" charset="0"/>
                        </a:rPr>
                        <a:t>Физическая культура</a:t>
                      </a:r>
                      <a:endParaRPr lang="ru-RU" sz="1050">
                        <a:effectLst/>
                        <a:latin typeface="Times New Roman" panose="02020603050405020304" pitchFamily="18" charset="0"/>
                        <a:ea typeface="Calibri" panose="020F0502020204030204" pitchFamily="34" charset="0"/>
                        <a:cs typeface="Times New Roman" panose="02020603050405020304" pitchFamily="18" charset="0"/>
                      </a:endParaRPr>
                    </a:p>
                  </a:txBody>
                  <a:tcPr marL="40994" marR="40994" marT="40994" marB="40994"/>
                </a:tc>
                <a:tc>
                  <a:txBody>
                    <a:bodyPr/>
                    <a:lstStyle/>
                    <a:p>
                      <a:pPr>
                        <a:lnSpc>
                          <a:spcPts val="1275"/>
                        </a:lnSpc>
                        <a:spcAft>
                          <a:spcPts val="0"/>
                        </a:spcAft>
                      </a:pPr>
                      <a:r>
                        <a:rPr lang="ru-RU" sz="1050" dirty="0">
                          <a:effectLst/>
                          <a:latin typeface="Times New Roman" panose="02020603050405020304" pitchFamily="18" charset="0"/>
                          <a:cs typeface="Times New Roman" panose="02020603050405020304" pitchFamily="18" charset="0"/>
                        </a:rPr>
                        <a:t>Физическая культура</a:t>
                      </a:r>
                      <a:endParaRPr lang="ru-RU"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0994" marR="40994" marT="40994" marB="40994"/>
                </a:tc>
                <a:extLst>
                  <a:ext uri="{0D108BD9-81ED-4DB2-BD59-A6C34878D82A}">
                    <a16:rowId xmlns="" xmlns:a16="http://schemas.microsoft.com/office/drawing/2014/main" val="1034384458"/>
                  </a:ext>
                </a:extLst>
              </a:tr>
            </a:tbl>
          </a:graphicData>
        </a:graphic>
      </p:graphicFrame>
    </p:spTree>
    <p:extLst>
      <p:ext uri="{BB962C8B-B14F-4D97-AF65-F5344CB8AC3E}">
        <p14:creationId xmlns="" xmlns:p14="http://schemas.microsoft.com/office/powerpoint/2010/main" val="16536650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rotWithShape="1">
          <a:blip r:embed="rId2">
            <a:extLst>
              <a:ext uri="{28A0092B-C50C-407E-A947-70E740481C1C}">
                <a14:useLocalDpi xmlns="" xmlns:a14="http://schemas.microsoft.com/office/drawing/2010/main" val="0"/>
              </a:ext>
            </a:extLst>
          </a:blip>
          <a:srcRect l="26132" t="27304" r="25087" b="23815"/>
          <a:stretch/>
        </p:blipFill>
        <p:spPr>
          <a:xfrm>
            <a:off x="10051871" y="0"/>
            <a:ext cx="2140129" cy="1345223"/>
          </a:xfrm>
          <a:prstGeom prst="rect">
            <a:avLst/>
          </a:prstGeom>
        </p:spPr>
      </p:pic>
      <p:graphicFrame>
        <p:nvGraphicFramePr>
          <p:cNvPr id="5" name="Таблица 4"/>
          <p:cNvGraphicFramePr>
            <a:graphicFrameLocks noGrp="1"/>
          </p:cNvGraphicFramePr>
          <p:nvPr>
            <p:extLst>
              <p:ext uri="{D42A27DB-BD31-4B8C-83A1-F6EECF244321}">
                <p14:modId xmlns="" xmlns:p14="http://schemas.microsoft.com/office/powerpoint/2010/main" val="228995605"/>
              </p:ext>
            </p:extLst>
          </p:nvPr>
        </p:nvGraphicFramePr>
        <p:xfrm>
          <a:off x="2242731" y="118904"/>
          <a:ext cx="7809139" cy="5109800"/>
        </p:xfrm>
        <a:graphic>
          <a:graphicData uri="http://schemas.openxmlformats.org/drawingml/2006/table">
            <a:tbl>
              <a:tblPr firstRow="1" firstCol="1" bandRow="1">
                <a:tableStyleId>{5C22544A-7EE6-4342-B048-85BDC9FD1C3A}</a:tableStyleId>
              </a:tblPr>
              <a:tblGrid>
                <a:gridCol w="3234885">
                  <a:extLst>
                    <a:ext uri="{9D8B030D-6E8A-4147-A177-3AD203B41FA5}">
                      <a16:colId xmlns="" xmlns:a16="http://schemas.microsoft.com/office/drawing/2014/main" val="205640530"/>
                    </a:ext>
                  </a:extLst>
                </a:gridCol>
                <a:gridCol w="4574254">
                  <a:extLst>
                    <a:ext uri="{9D8B030D-6E8A-4147-A177-3AD203B41FA5}">
                      <a16:colId xmlns="" xmlns:a16="http://schemas.microsoft.com/office/drawing/2014/main" val="1127358939"/>
                    </a:ext>
                  </a:extLst>
                </a:gridCol>
              </a:tblGrid>
              <a:tr h="219616">
                <a:tc gridSpan="2">
                  <a:txBody>
                    <a:bodyPr/>
                    <a:lstStyle/>
                    <a:p>
                      <a:pPr>
                        <a:lnSpc>
                          <a:spcPts val="1275"/>
                        </a:lnSpc>
                        <a:spcAft>
                          <a:spcPts val="0"/>
                        </a:spcAft>
                      </a:pPr>
                      <a:r>
                        <a:rPr lang="ru-RU" sz="900" dirty="0">
                          <a:effectLst/>
                          <a:latin typeface="Times New Roman" panose="02020603050405020304" pitchFamily="18" charset="0"/>
                          <a:cs typeface="Times New Roman" panose="02020603050405020304" pitchFamily="18" charset="0"/>
                        </a:rPr>
                        <a:t>Учебный план ООО</a:t>
                      </a:r>
                      <a:endParaRPr lang="ru-RU" sz="1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4050" marR="34050" marT="34050" marB="34050"/>
                </a:tc>
                <a:tc hMerge="1">
                  <a:txBody>
                    <a:bodyPr/>
                    <a:lstStyle/>
                    <a:p>
                      <a:endParaRPr lang="ru-RU"/>
                    </a:p>
                  </a:txBody>
                  <a:tcPr/>
                </a:tc>
                <a:extLst>
                  <a:ext uri="{0D108BD9-81ED-4DB2-BD59-A6C34878D82A}">
                    <a16:rowId xmlns="" xmlns:a16="http://schemas.microsoft.com/office/drawing/2014/main" val="1896125440"/>
                  </a:ext>
                </a:extLst>
              </a:tr>
              <a:tr h="219682">
                <a:tc>
                  <a:txBody>
                    <a:bodyPr/>
                    <a:lstStyle/>
                    <a:p>
                      <a:pPr>
                        <a:lnSpc>
                          <a:spcPts val="1275"/>
                        </a:lnSpc>
                        <a:spcAft>
                          <a:spcPts val="0"/>
                        </a:spcAft>
                      </a:pPr>
                      <a:r>
                        <a:rPr lang="ru-RU" sz="900">
                          <a:effectLst/>
                          <a:latin typeface="Times New Roman" panose="02020603050405020304" pitchFamily="18" charset="0"/>
                          <a:cs typeface="Times New Roman" panose="02020603050405020304" pitchFamily="18" charset="0"/>
                        </a:rPr>
                        <a:t>Предметные области</a:t>
                      </a:r>
                      <a:endParaRPr lang="ru-RU"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34050" marR="34050" marT="34050" marB="34050"/>
                </a:tc>
                <a:tc>
                  <a:txBody>
                    <a:bodyPr/>
                    <a:lstStyle/>
                    <a:p>
                      <a:pPr>
                        <a:lnSpc>
                          <a:spcPts val="1275"/>
                        </a:lnSpc>
                        <a:spcAft>
                          <a:spcPts val="0"/>
                        </a:spcAft>
                      </a:pPr>
                      <a:r>
                        <a:rPr lang="ru-RU" sz="900">
                          <a:effectLst/>
                          <a:latin typeface="Times New Roman" panose="02020603050405020304" pitchFamily="18" charset="0"/>
                          <a:cs typeface="Times New Roman" panose="02020603050405020304" pitchFamily="18" charset="0"/>
                        </a:rPr>
                        <a:t>Учебные предметы (учебные курсы или учебные модули)</a:t>
                      </a:r>
                      <a:endParaRPr lang="ru-RU"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34050" marR="34050" marT="34050" marB="34050"/>
                </a:tc>
                <a:extLst>
                  <a:ext uri="{0D108BD9-81ED-4DB2-BD59-A6C34878D82A}">
                    <a16:rowId xmlns="" xmlns:a16="http://schemas.microsoft.com/office/drawing/2014/main" val="165269407"/>
                  </a:ext>
                </a:extLst>
              </a:tr>
              <a:tr h="388695">
                <a:tc>
                  <a:txBody>
                    <a:bodyPr/>
                    <a:lstStyle/>
                    <a:p>
                      <a:pPr>
                        <a:lnSpc>
                          <a:spcPts val="1275"/>
                        </a:lnSpc>
                        <a:spcAft>
                          <a:spcPts val="0"/>
                        </a:spcAft>
                      </a:pPr>
                      <a:r>
                        <a:rPr lang="ru-RU" sz="900">
                          <a:effectLst/>
                          <a:latin typeface="Times New Roman" panose="02020603050405020304" pitchFamily="18" charset="0"/>
                          <a:cs typeface="Times New Roman" panose="02020603050405020304" pitchFamily="18" charset="0"/>
                        </a:rPr>
                        <a:t>Русский язык и литература</a:t>
                      </a:r>
                      <a:endParaRPr lang="ru-RU"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34050" marR="34050" marT="34050" marB="34050"/>
                </a:tc>
                <a:tc>
                  <a:txBody>
                    <a:bodyPr/>
                    <a:lstStyle/>
                    <a:p>
                      <a:pPr>
                        <a:lnSpc>
                          <a:spcPts val="1275"/>
                        </a:lnSpc>
                        <a:spcAft>
                          <a:spcPts val="0"/>
                        </a:spcAft>
                      </a:pPr>
                      <a:r>
                        <a:rPr lang="ru-RU" sz="900">
                          <a:effectLst/>
                          <a:latin typeface="Times New Roman" panose="02020603050405020304" pitchFamily="18" charset="0"/>
                          <a:cs typeface="Times New Roman" panose="02020603050405020304" pitchFamily="18" charset="0"/>
                        </a:rPr>
                        <a:t>Русский язык</a:t>
                      </a:r>
                      <a:endParaRPr lang="ru-RU" sz="1000">
                        <a:effectLst/>
                        <a:latin typeface="Times New Roman" panose="02020603050405020304" pitchFamily="18" charset="0"/>
                        <a:cs typeface="Times New Roman" panose="02020603050405020304" pitchFamily="18" charset="0"/>
                      </a:endParaRPr>
                    </a:p>
                    <a:p>
                      <a:pPr>
                        <a:lnSpc>
                          <a:spcPts val="1275"/>
                        </a:lnSpc>
                        <a:spcAft>
                          <a:spcPts val="0"/>
                        </a:spcAft>
                      </a:pPr>
                      <a:r>
                        <a:rPr lang="ru-RU" sz="900">
                          <a:effectLst/>
                          <a:latin typeface="Times New Roman" panose="02020603050405020304" pitchFamily="18" charset="0"/>
                          <a:cs typeface="Times New Roman" panose="02020603050405020304" pitchFamily="18" charset="0"/>
                        </a:rPr>
                        <a:t>Литература</a:t>
                      </a:r>
                      <a:endParaRPr lang="ru-RU"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34050" marR="34050" marT="34050" marB="34050"/>
                </a:tc>
                <a:extLst>
                  <a:ext uri="{0D108BD9-81ED-4DB2-BD59-A6C34878D82A}">
                    <a16:rowId xmlns="" xmlns:a16="http://schemas.microsoft.com/office/drawing/2014/main" val="3224141056"/>
                  </a:ext>
                </a:extLst>
              </a:tr>
              <a:tr h="388695">
                <a:tc>
                  <a:txBody>
                    <a:bodyPr/>
                    <a:lstStyle/>
                    <a:p>
                      <a:pPr>
                        <a:lnSpc>
                          <a:spcPts val="1275"/>
                        </a:lnSpc>
                        <a:spcAft>
                          <a:spcPts val="0"/>
                        </a:spcAft>
                      </a:pPr>
                      <a:r>
                        <a:rPr lang="ru-RU" sz="900">
                          <a:effectLst/>
                          <a:latin typeface="Times New Roman" panose="02020603050405020304" pitchFamily="18" charset="0"/>
                          <a:cs typeface="Times New Roman" panose="02020603050405020304" pitchFamily="18" charset="0"/>
                        </a:rPr>
                        <a:t>Родной язык и родная литература</a:t>
                      </a:r>
                      <a:endParaRPr lang="ru-RU"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34050" marR="34050" marT="34050" marB="34050"/>
                </a:tc>
                <a:tc>
                  <a:txBody>
                    <a:bodyPr/>
                    <a:lstStyle/>
                    <a:p>
                      <a:pPr>
                        <a:lnSpc>
                          <a:spcPts val="1275"/>
                        </a:lnSpc>
                        <a:spcAft>
                          <a:spcPts val="0"/>
                        </a:spcAft>
                      </a:pPr>
                      <a:r>
                        <a:rPr lang="ru-RU" sz="900">
                          <a:effectLst/>
                          <a:latin typeface="Times New Roman" panose="02020603050405020304" pitchFamily="18" charset="0"/>
                          <a:cs typeface="Times New Roman" panose="02020603050405020304" pitchFamily="18" charset="0"/>
                        </a:rPr>
                        <a:t>Родной язык и (или) государственный язык республики Российской Федерации</a:t>
                      </a:r>
                      <a:endParaRPr lang="ru-RU" sz="1000">
                        <a:effectLst/>
                        <a:latin typeface="Times New Roman" panose="02020603050405020304" pitchFamily="18" charset="0"/>
                        <a:cs typeface="Times New Roman" panose="02020603050405020304" pitchFamily="18" charset="0"/>
                      </a:endParaRPr>
                    </a:p>
                    <a:p>
                      <a:pPr>
                        <a:lnSpc>
                          <a:spcPts val="1275"/>
                        </a:lnSpc>
                        <a:spcAft>
                          <a:spcPts val="0"/>
                        </a:spcAft>
                      </a:pPr>
                      <a:r>
                        <a:rPr lang="ru-RU" sz="900">
                          <a:effectLst/>
                          <a:latin typeface="Times New Roman" panose="02020603050405020304" pitchFamily="18" charset="0"/>
                          <a:cs typeface="Times New Roman" panose="02020603050405020304" pitchFamily="18" charset="0"/>
                        </a:rPr>
                        <a:t>Родная литература</a:t>
                      </a:r>
                      <a:endParaRPr lang="ru-RU"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34050" marR="34050" marT="34050" marB="34050"/>
                </a:tc>
                <a:extLst>
                  <a:ext uri="{0D108BD9-81ED-4DB2-BD59-A6C34878D82A}">
                    <a16:rowId xmlns="" xmlns:a16="http://schemas.microsoft.com/office/drawing/2014/main" val="2387605072"/>
                  </a:ext>
                </a:extLst>
              </a:tr>
              <a:tr h="388695">
                <a:tc>
                  <a:txBody>
                    <a:bodyPr/>
                    <a:lstStyle/>
                    <a:p>
                      <a:pPr>
                        <a:lnSpc>
                          <a:spcPts val="1275"/>
                        </a:lnSpc>
                        <a:spcAft>
                          <a:spcPts val="0"/>
                        </a:spcAft>
                      </a:pPr>
                      <a:r>
                        <a:rPr lang="ru-RU" sz="900">
                          <a:effectLst/>
                          <a:latin typeface="Times New Roman" panose="02020603050405020304" pitchFamily="18" charset="0"/>
                          <a:cs typeface="Times New Roman" panose="02020603050405020304" pitchFamily="18" charset="0"/>
                        </a:rPr>
                        <a:t>Иностранные языки</a:t>
                      </a:r>
                      <a:endParaRPr lang="ru-RU"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34050" marR="34050" marT="34050" marB="34050"/>
                </a:tc>
                <a:tc>
                  <a:txBody>
                    <a:bodyPr/>
                    <a:lstStyle/>
                    <a:p>
                      <a:pPr>
                        <a:lnSpc>
                          <a:spcPts val="1275"/>
                        </a:lnSpc>
                        <a:spcAft>
                          <a:spcPts val="0"/>
                        </a:spcAft>
                      </a:pPr>
                      <a:r>
                        <a:rPr lang="ru-RU" sz="900">
                          <a:effectLst/>
                          <a:latin typeface="Times New Roman" panose="02020603050405020304" pitchFamily="18" charset="0"/>
                          <a:cs typeface="Times New Roman" panose="02020603050405020304" pitchFamily="18" charset="0"/>
                        </a:rPr>
                        <a:t>Иностранный язык</a:t>
                      </a:r>
                      <a:endParaRPr lang="ru-RU" sz="1000">
                        <a:effectLst/>
                        <a:latin typeface="Times New Roman" panose="02020603050405020304" pitchFamily="18" charset="0"/>
                        <a:cs typeface="Times New Roman" panose="02020603050405020304" pitchFamily="18" charset="0"/>
                      </a:endParaRPr>
                    </a:p>
                    <a:p>
                      <a:pPr>
                        <a:lnSpc>
                          <a:spcPts val="1275"/>
                        </a:lnSpc>
                        <a:spcAft>
                          <a:spcPts val="0"/>
                        </a:spcAft>
                      </a:pPr>
                      <a:r>
                        <a:rPr lang="ru-RU" sz="900">
                          <a:effectLst/>
                          <a:latin typeface="Times New Roman" panose="02020603050405020304" pitchFamily="18" charset="0"/>
                          <a:cs typeface="Times New Roman" panose="02020603050405020304" pitchFamily="18" charset="0"/>
                        </a:rPr>
                        <a:t>Второй иностранный язык</a:t>
                      </a:r>
                      <a:endParaRPr lang="ru-RU"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34050" marR="34050" marT="34050" marB="34050"/>
                </a:tc>
                <a:extLst>
                  <a:ext uri="{0D108BD9-81ED-4DB2-BD59-A6C34878D82A}">
                    <a16:rowId xmlns="" xmlns:a16="http://schemas.microsoft.com/office/drawing/2014/main" val="4277216033"/>
                  </a:ext>
                </a:extLst>
              </a:tr>
              <a:tr h="557709">
                <a:tc>
                  <a:txBody>
                    <a:bodyPr/>
                    <a:lstStyle/>
                    <a:p>
                      <a:pPr>
                        <a:lnSpc>
                          <a:spcPts val="1275"/>
                        </a:lnSpc>
                        <a:spcAft>
                          <a:spcPts val="0"/>
                        </a:spcAft>
                      </a:pPr>
                      <a:r>
                        <a:rPr lang="ru-RU" sz="900">
                          <a:effectLst/>
                          <a:latin typeface="Times New Roman" panose="02020603050405020304" pitchFamily="18" charset="0"/>
                          <a:cs typeface="Times New Roman" panose="02020603050405020304" pitchFamily="18" charset="0"/>
                        </a:rPr>
                        <a:t>Математика и информатика</a:t>
                      </a:r>
                      <a:endParaRPr lang="ru-RU"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34050" marR="34050" marT="34050" marB="34050"/>
                </a:tc>
                <a:tc>
                  <a:txBody>
                    <a:bodyPr/>
                    <a:lstStyle/>
                    <a:p>
                      <a:pPr>
                        <a:lnSpc>
                          <a:spcPts val="1275"/>
                        </a:lnSpc>
                        <a:spcAft>
                          <a:spcPts val="0"/>
                        </a:spcAft>
                      </a:pPr>
                      <a:r>
                        <a:rPr lang="ru-RU" sz="900">
                          <a:effectLst/>
                          <a:latin typeface="Times New Roman" panose="02020603050405020304" pitchFamily="18" charset="0"/>
                          <a:cs typeface="Times New Roman" panose="02020603050405020304" pitchFamily="18" charset="0"/>
                        </a:rPr>
                        <a:t>Математика:</a:t>
                      </a:r>
                      <a:endParaRPr lang="ru-RU" sz="1000">
                        <a:effectLst/>
                        <a:latin typeface="Times New Roman" panose="02020603050405020304" pitchFamily="18" charset="0"/>
                        <a:cs typeface="Times New Roman" panose="02020603050405020304" pitchFamily="18" charset="0"/>
                      </a:endParaRPr>
                    </a:p>
                    <a:p>
                      <a:pPr marL="342900" lvl="0" indent="-342900">
                        <a:lnSpc>
                          <a:spcPts val="1275"/>
                        </a:lnSpc>
                        <a:spcAft>
                          <a:spcPts val="0"/>
                        </a:spcAft>
                        <a:buSzPts val="1000"/>
                        <a:buFont typeface="Symbol" panose="05050102010706020507" pitchFamily="18" charset="2"/>
                        <a:buChar char=""/>
                        <a:tabLst>
                          <a:tab pos="457200" algn="l"/>
                        </a:tabLst>
                      </a:pPr>
                      <a:r>
                        <a:rPr lang="ru-RU" sz="900">
                          <a:effectLst/>
                          <a:latin typeface="Times New Roman" panose="02020603050405020304" pitchFamily="18" charset="0"/>
                          <a:cs typeface="Times New Roman" panose="02020603050405020304" pitchFamily="18" charset="0"/>
                        </a:rPr>
                        <a:t>учебные курсы «Алгебра», «Геометрия», «Вероятность и статистика»</a:t>
                      </a:r>
                      <a:endParaRPr lang="ru-RU" sz="1000">
                        <a:effectLst/>
                        <a:latin typeface="Times New Roman" panose="02020603050405020304" pitchFamily="18" charset="0"/>
                        <a:cs typeface="Times New Roman" panose="02020603050405020304" pitchFamily="18" charset="0"/>
                      </a:endParaRPr>
                    </a:p>
                    <a:p>
                      <a:pPr>
                        <a:lnSpc>
                          <a:spcPts val="1275"/>
                        </a:lnSpc>
                        <a:spcAft>
                          <a:spcPts val="0"/>
                        </a:spcAft>
                      </a:pPr>
                      <a:r>
                        <a:rPr lang="ru-RU" sz="900">
                          <a:effectLst/>
                          <a:latin typeface="Times New Roman" panose="02020603050405020304" pitchFamily="18" charset="0"/>
                          <a:cs typeface="Times New Roman" panose="02020603050405020304" pitchFamily="18" charset="0"/>
                        </a:rPr>
                        <a:t>Информатика</a:t>
                      </a:r>
                      <a:endParaRPr lang="ru-RU"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34050" marR="34050" marT="34050" marB="34050"/>
                </a:tc>
                <a:extLst>
                  <a:ext uri="{0D108BD9-81ED-4DB2-BD59-A6C34878D82A}">
                    <a16:rowId xmlns="" xmlns:a16="http://schemas.microsoft.com/office/drawing/2014/main" val="1569423525"/>
                  </a:ext>
                </a:extLst>
              </a:tr>
              <a:tr h="726722">
                <a:tc>
                  <a:txBody>
                    <a:bodyPr/>
                    <a:lstStyle/>
                    <a:p>
                      <a:pPr>
                        <a:lnSpc>
                          <a:spcPts val="1275"/>
                        </a:lnSpc>
                        <a:spcAft>
                          <a:spcPts val="0"/>
                        </a:spcAft>
                      </a:pPr>
                      <a:r>
                        <a:rPr lang="ru-RU" sz="900">
                          <a:effectLst/>
                          <a:latin typeface="Times New Roman" panose="02020603050405020304" pitchFamily="18" charset="0"/>
                          <a:cs typeface="Times New Roman" panose="02020603050405020304" pitchFamily="18" charset="0"/>
                        </a:rPr>
                        <a:t>Общественно-научные предметы</a:t>
                      </a:r>
                      <a:endParaRPr lang="ru-RU"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34050" marR="34050" marT="34050" marB="34050"/>
                </a:tc>
                <a:tc>
                  <a:txBody>
                    <a:bodyPr/>
                    <a:lstStyle/>
                    <a:p>
                      <a:pPr>
                        <a:lnSpc>
                          <a:spcPts val="1275"/>
                        </a:lnSpc>
                        <a:spcAft>
                          <a:spcPts val="0"/>
                        </a:spcAft>
                      </a:pPr>
                      <a:r>
                        <a:rPr lang="ru-RU" sz="900">
                          <a:effectLst/>
                          <a:latin typeface="Times New Roman" panose="02020603050405020304" pitchFamily="18" charset="0"/>
                          <a:cs typeface="Times New Roman" panose="02020603050405020304" pitchFamily="18" charset="0"/>
                        </a:rPr>
                        <a:t>История:</a:t>
                      </a:r>
                      <a:endParaRPr lang="ru-RU" sz="1000">
                        <a:effectLst/>
                        <a:latin typeface="Times New Roman" panose="02020603050405020304" pitchFamily="18" charset="0"/>
                        <a:cs typeface="Times New Roman" panose="02020603050405020304" pitchFamily="18" charset="0"/>
                      </a:endParaRPr>
                    </a:p>
                    <a:p>
                      <a:pPr marL="342900" lvl="0" indent="-342900">
                        <a:lnSpc>
                          <a:spcPts val="1275"/>
                        </a:lnSpc>
                        <a:spcAft>
                          <a:spcPts val="0"/>
                        </a:spcAft>
                        <a:buSzPts val="1000"/>
                        <a:buFont typeface="Symbol" panose="05050102010706020507" pitchFamily="18" charset="2"/>
                        <a:buChar char=""/>
                        <a:tabLst>
                          <a:tab pos="457200" algn="l"/>
                        </a:tabLst>
                      </a:pPr>
                      <a:r>
                        <a:rPr lang="ru-RU" sz="900">
                          <a:effectLst/>
                          <a:latin typeface="Times New Roman" panose="02020603050405020304" pitchFamily="18" charset="0"/>
                          <a:cs typeface="Times New Roman" panose="02020603050405020304" pitchFamily="18" charset="0"/>
                        </a:rPr>
                        <a:t>учебные курсы «История России», «Всеобщая история»</a:t>
                      </a:r>
                      <a:endParaRPr lang="ru-RU" sz="1000">
                        <a:effectLst/>
                        <a:latin typeface="Times New Roman" panose="02020603050405020304" pitchFamily="18" charset="0"/>
                        <a:cs typeface="Times New Roman" panose="02020603050405020304" pitchFamily="18" charset="0"/>
                      </a:endParaRPr>
                    </a:p>
                    <a:p>
                      <a:pPr>
                        <a:lnSpc>
                          <a:spcPts val="1275"/>
                        </a:lnSpc>
                        <a:spcAft>
                          <a:spcPts val="0"/>
                        </a:spcAft>
                      </a:pPr>
                      <a:r>
                        <a:rPr lang="ru-RU" sz="900">
                          <a:effectLst/>
                          <a:latin typeface="Times New Roman" panose="02020603050405020304" pitchFamily="18" charset="0"/>
                          <a:cs typeface="Times New Roman" panose="02020603050405020304" pitchFamily="18" charset="0"/>
                        </a:rPr>
                        <a:t>Обществознание</a:t>
                      </a:r>
                      <a:endParaRPr lang="ru-RU" sz="1000">
                        <a:effectLst/>
                        <a:latin typeface="Times New Roman" panose="02020603050405020304" pitchFamily="18" charset="0"/>
                        <a:cs typeface="Times New Roman" panose="02020603050405020304" pitchFamily="18" charset="0"/>
                      </a:endParaRPr>
                    </a:p>
                    <a:p>
                      <a:pPr>
                        <a:lnSpc>
                          <a:spcPts val="1275"/>
                        </a:lnSpc>
                        <a:spcAft>
                          <a:spcPts val="0"/>
                        </a:spcAft>
                      </a:pPr>
                      <a:r>
                        <a:rPr lang="ru-RU" sz="900">
                          <a:effectLst/>
                          <a:latin typeface="Times New Roman" panose="02020603050405020304" pitchFamily="18" charset="0"/>
                          <a:cs typeface="Times New Roman" panose="02020603050405020304" pitchFamily="18" charset="0"/>
                        </a:rPr>
                        <a:t>География</a:t>
                      </a:r>
                      <a:endParaRPr lang="ru-RU"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34050" marR="34050" marT="34050" marB="34050"/>
                </a:tc>
                <a:extLst>
                  <a:ext uri="{0D108BD9-81ED-4DB2-BD59-A6C34878D82A}">
                    <a16:rowId xmlns="" xmlns:a16="http://schemas.microsoft.com/office/drawing/2014/main" val="3166277792"/>
                  </a:ext>
                </a:extLst>
              </a:tr>
              <a:tr h="557709">
                <a:tc>
                  <a:txBody>
                    <a:bodyPr/>
                    <a:lstStyle/>
                    <a:p>
                      <a:pPr>
                        <a:lnSpc>
                          <a:spcPts val="1275"/>
                        </a:lnSpc>
                        <a:spcAft>
                          <a:spcPts val="0"/>
                        </a:spcAft>
                      </a:pPr>
                      <a:r>
                        <a:rPr lang="ru-RU" sz="900">
                          <a:effectLst/>
                          <a:latin typeface="Times New Roman" panose="02020603050405020304" pitchFamily="18" charset="0"/>
                          <a:cs typeface="Times New Roman" panose="02020603050405020304" pitchFamily="18" charset="0"/>
                        </a:rPr>
                        <a:t>Естественно-научные предметы</a:t>
                      </a:r>
                      <a:endParaRPr lang="ru-RU"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34050" marR="34050" marT="34050" marB="34050"/>
                </a:tc>
                <a:tc>
                  <a:txBody>
                    <a:bodyPr/>
                    <a:lstStyle/>
                    <a:p>
                      <a:pPr>
                        <a:lnSpc>
                          <a:spcPts val="1275"/>
                        </a:lnSpc>
                        <a:spcAft>
                          <a:spcPts val="0"/>
                        </a:spcAft>
                      </a:pPr>
                      <a:r>
                        <a:rPr lang="ru-RU" sz="900">
                          <a:effectLst/>
                          <a:latin typeface="Times New Roman" panose="02020603050405020304" pitchFamily="18" charset="0"/>
                          <a:cs typeface="Times New Roman" panose="02020603050405020304" pitchFamily="18" charset="0"/>
                        </a:rPr>
                        <a:t>Физика</a:t>
                      </a:r>
                      <a:endParaRPr lang="ru-RU" sz="1000">
                        <a:effectLst/>
                        <a:latin typeface="Times New Roman" panose="02020603050405020304" pitchFamily="18" charset="0"/>
                        <a:cs typeface="Times New Roman" panose="02020603050405020304" pitchFamily="18" charset="0"/>
                      </a:endParaRPr>
                    </a:p>
                    <a:p>
                      <a:pPr>
                        <a:lnSpc>
                          <a:spcPts val="1275"/>
                        </a:lnSpc>
                        <a:spcAft>
                          <a:spcPts val="0"/>
                        </a:spcAft>
                      </a:pPr>
                      <a:r>
                        <a:rPr lang="ru-RU" sz="900">
                          <a:effectLst/>
                          <a:latin typeface="Times New Roman" panose="02020603050405020304" pitchFamily="18" charset="0"/>
                          <a:cs typeface="Times New Roman" panose="02020603050405020304" pitchFamily="18" charset="0"/>
                        </a:rPr>
                        <a:t>Химия</a:t>
                      </a:r>
                      <a:endParaRPr lang="ru-RU" sz="1000">
                        <a:effectLst/>
                        <a:latin typeface="Times New Roman" panose="02020603050405020304" pitchFamily="18" charset="0"/>
                        <a:cs typeface="Times New Roman" panose="02020603050405020304" pitchFamily="18" charset="0"/>
                      </a:endParaRPr>
                    </a:p>
                    <a:p>
                      <a:pPr>
                        <a:lnSpc>
                          <a:spcPts val="1275"/>
                        </a:lnSpc>
                        <a:spcAft>
                          <a:spcPts val="0"/>
                        </a:spcAft>
                      </a:pPr>
                      <a:r>
                        <a:rPr lang="ru-RU" sz="900">
                          <a:effectLst/>
                          <a:latin typeface="Times New Roman" panose="02020603050405020304" pitchFamily="18" charset="0"/>
                          <a:cs typeface="Times New Roman" panose="02020603050405020304" pitchFamily="18" charset="0"/>
                        </a:rPr>
                        <a:t>Биология</a:t>
                      </a:r>
                      <a:endParaRPr lang="ru-RU"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34050" marR="34050" marT="34050" marB="34050"/>
                </a:tc>
                <a:extLst>
                  <a:ext uri="{0D108BD9-81ED-4DB2-BD59-A6C34878D82A}">
                    <a16:rowId xmlns="" xmlns:a16="http://schemas.microsoft.com/office/drawing/2014/main" val="3888728786"/>
                  </a:ext>
                </a:extLst>
              </a:tr>
              <a:tr h="557709">
                <a:tc>
                  <a:txBody>
                    <a:bodyPr/>
                    <a:lstStyle/>
                    <a:p>
                      <a:pPr>
                        <a:lnSpc>
                          <a:spcPts val="1275"/>
                        </a:lnSpc>
                        <a:spcAft>
                          <a:spcPts val="0"/>
                        </a:spcAft>
                      </a:pPr>
                      <a:r>
                        <a:rPr lang="ru-RU" sz="900">
                          <a:effectLst/>
                          <a:latin typeface="Times New Roman" panose="02020603050405020304" pitchFamily="18" charset="0"/>
                          <a:cs typeface="Times New Roman" panose="02020603050405020304" pitchFamily="18" charset="0"/>
                        </a:rPr>
                        <a:t>Основы духовно-нравственной культуры народов России</a:t>
                      </a:r>
                      <a:endParaRPr lang="ru-RU"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34050" marR="34050" marT="34050" marB="34050"/>
                </a:tc>
                <a:tc>
                  <a:txBody>
                    <a:bodyPr/>
                    <a:lstStyle/>
                    <a:p>
                      <a:pPr>
                        <a:lnSpc>
                          <a:spcPts val="1275"/>
                        </a:lnSpc>
                        <a:spcAft>
                          <a:spcPts val="0"/>
                        </a:spcAft>
                      </a:pPr>
                      <a:r>
                        <a:rPr lang="ru-RU" sz="900">
                          <a:effectLst/>
                          <a:latin typeface="Times New Roman" panose="02020603050405020304" pitchFamily="18" charset="0"/>
                          <a:cs typeface="Times New Roman" panose="02020603050405020304" pitchFamily="18" charset="0"/>
                        </a:rPr>
                        <a:t>Выбор одного из учебных курсов (учебных модулей) из перечня, предлагаемого организацией, осуществляется по заявлению обучающихся, родителей (законных представителей) несовершеннолетних обучающихся</a:t>
                      </a:r>
                      <a:endParaRPr lang="ru-RU"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34050" marR="34050" marT="34050" marB="34050"/>
                </a:tc>
                <a:extLst>
                  <a:ext uri="{0D108BD9-81ED-4DB2-BD59-A6C34878D82A}">
                    <a16:rowId xmlns="" xmlns:a16="http://schemas.microsoft.com/office/drawing/2014/main" val="4258270454"/>
                  </a:ext>
                </a:extLst>
              </a:tr>
              <a:tr h="388695">
                <a:tc>
                  <a:txBody>
                    <a:bodyPr/>
                    <a:lstStyle/>
                    <a:p>
                      <a:pPr>
                        <a:lnSpc>
                          <a:spcPts val="1275"/>
                        </a:lnSpc>
                        <a:spcAft>
                          <a:spcPts val="0"/>
                        </a:spcAft>
                      </a:pPr>
                      <a:r>
                        <a:rPr lang="ru-RU" sz="900">
                          <a:effectLst/>
                          <a:latin typeface="Times New Roman" panose="02020603050405020304" pitchFamily="18" charset="0"/>
                          <a:cs typeface="Times New Roman" panose="02020603050405020304" pitchFamily="18" charset="0"/>
                        </a:rPr>
                        <a:t>Искусство</a:t>
                      </a:r>
                      <a:endParaRPr lang="ru-RU"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34050" marR="34050" marT="34050" marB="34050"/>
                </a:tc>
                <a:tc>
                  <a:txBody>
                    <a:bodyPr/>
                    <a:lstStyle/>
                    <a:p>
                      <a:pPr>
                        <a:lnSpc>
                          <a:spcPts val="1275"/>
                        </a:lnSpc>
                        <a:spcAft>
                          <a:spcPts val="0"/>
                        </a:spcAft>
                      </a:pPr>
                      <a:r>
                        <a:rPr lang="ru-RU" sz="900">
                          <a:effectLst/>
                          <a:latin typeface="Times New Roman" panose="02020603050405020304" pitchFamily="18" charset="0"/>
                          <a:cs typeface="Times New Roman" panose="02020603050405020304" pitchFamily="18" charset="0"/>
                        </a:rPr>
                        <a:t>Изобразительное искусство</a:t>
                      </a:r>
                      <a:endParaRPr lang="ru-RU" sz="1000">
                        <a:effectLst/>
                        <a:latin typeface="Times New Roman" panose="02020603050405020304" pitchFamily="18" charset="0"/>
                        <a:cs typeface="Times New Roman" panose="02020603050405020304" pitchFamily="18" charset="0"/>
                      </a:endParaRPr>
                    </a:p>
                    <a:p>
                      <a:pPr>
                        <a:lnSpc>
                          <a:spcPts val="1275"/>
                        </a:lnSpc>
                        <a:spcAft>
                          <a:spcPts val="0"/>
                        </a:spcAft>
                      </a:pPr>
                      <a:r>
                        <a:rPr lang="ru-RU" sz="900">
                          <a:effectLst/>
                          <a:latin typeface="Times New Roman" panose="02020603050405020304" pitchFamily="18" charset="0"/>
                          <a:cs typeface="Times New Roman" panose="02020603050405020304" pitchFamily="18" charset="0"/>
                        </a:rPr>
                        <a:t>Музыка</a:t>
                      </a:r>
                      <a:endParaRPr lang="ru-RU"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34050" marR="34050" marT="34050" marB="34050"/>
                </a:tc>
                <a:extLst>
                  <a:ext uri="{0D108BD9-81ED-4DB2-BD59-A6C34878D82A}">
                    <a16:rowId xmlns="" xmlns:a16="http://schemas.microsoft.com/office/drawing/2014/main" val="3685938191"/>
                  </a:ext>
                </a:extLst>
              </a:tr>
              <a:tr h="219682">
                <a:tc>
                  <a:txBody>
                    <a:bodyPr/>
                    <a:lstStyle/>
                    <a:p>
                      <a:pPr>
                        <a:lnSpc>
                          <a:spcPts val="1275"/>
                        </a:lnSpc>
                        <a:spcAft>
                          <a:spcPts val="0"/>
                        </a:spcAft>
                      </a:pPr>
                      <a:r>
                        <a:rPr lang="ru-RU" sz="900">
                          <a:effectLst/>
                          <a:latin typeface="Times New Roman" panose="02020603050405020304" pitchFamily="18" charset="0"/>
                          <a:cs typeface="Times New Roman" panose="02020603050405020304" pitchFamily="18" charset="0"/>
                        </a:rPr>
                        <a:t>Технология</a:t>
                      </a:r>
                      <a:endParaRPr lang="ru-RU"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34050" marR="34050" marT="34050" marB="34050"/>
                </a:tc>
                <a:tc>
                  <a:txBody>
                    <a:bodyPr/>
                    <a:lstStyle/>
                    <a:p>
                      <a:pPr>
                        <a:lnSpc>
                          <a:spcPts val="1275"/>
                        </a:lnSpc>
                        <a:spcAft>
                          <a:spcPts val="0"/>
                        </a:spcAft>
                      </a:pPr>
                      <a:r>
                        <a:rPr lang="ru-RU" sz="900" dirty="0">
                          <a:effectLst/>
                          <a:latin typeface="Times New Roman" panose="02020603050405020304" pitchFamily="18" charset="0"/>
                          <a:cs typeface="Times New Roman" panose="02020603050405020304" pitchFamily="18" charset="0"/>
                        </a:rPr>
                        <a:t>Технология</a:t>
                      </a:r>
                      <a:endParaRPr lang="ru-RU" sz="1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4050" marR="34050" marT="34050" marB="34050"/>
                </a:tc>
                <a:extLst>
                  <a:ext uri="{0D108BD9-81ED-4DB2-BD59-A6C34878D82A}">
                    <a16:rowId xmlns="" xmlns:a16="http://schemas.microsoft.com/office/drawing/2014/main" val="2092647938"/>
                  </a:ext>
                </a:extLst>
              </a:tr>
              <a:tr h="388695">
                <a:tc>
                  <a:txBody>
                    <a:bodyPr/>
                    <a:lstStyle/>
                    <a:p>
                      <a:pPr>
                        <a:lnSpc>
                          <a:spcPts val="1275"/>
                        </a:lnSpc>
                        <a:spcAft>
                          <a:spcPts val="0"/>
                        </a:spcAft>
                      </a:pPr>
                      <a:r>
                        <a:rPr lang="ru-RU" sz="900">
                          <a:effectLst/>
                          <a:latin typeface="Times New Roman" panose="02020603050405020304" pitchFamily="18" charset="0"/>
                          <a:cs typeface="Times New Roman" panose="02020603050405020304" pitchFamily="18" charset="0"/>
                        </a:rPr>
                        <a:t>Физическая культура и основы безопасности жизнедеятельности</a:t>
                      </a:r>
                      <a:endParaRPr lang="ru-RU"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34050" marR="34050" marT="34050" marB="34050"/>
                </a:tc>
                <a:tc>
                  <a:txBody>
                    <a:bodyPr/>
                    <a:lstStyle/>
                    <a:p>
                      <a:pPr>
                        <a:lnSpc>
                          <a:spcPts val="1275"/>
                        </a:lnSpc>
                        <a:spcAft>
                          <a:spcPts val="0"/>
                        </a:spcAft>
                      </a:pPr>
                      <a:r>
                        <a:rPr lang="ru-RU" sz="900" dirty="0">
                          <a:effectLst/>
                          <a:latin typeface="Times New Roman" panose="02020603050405020304" pitchFamily="18" charset="0"/>
                          <a:cs typeface="Times New Roman" panose="02020603050405020304" pitchFamily="18" charset="0"/>
                        </a:rPr>
                        <a:t>Физическая культура</a:t>
                      </a:r>
                      <a:endParaRPr lang="ru-RU" sz="1000" dirty="0">
                        <a:effectLst/>
                        <a:latin typeface="Times New Roman" panose="02020603050405020304" pitchFamily="18" charset="0"/>
                        <a:cs typeface="Times New Roman" panose="02020603050405020304" pitchFamily="18" charset="0"/>
                      </a:endParaRPr>
                    </a:p>
                    <a:p>
                      <a:pPr>
                        <a:lnSpc>
                          <a:spcPts val="1275"/>
                        </a:lnSpc>
                        <a:spcAft>
                          <a:spcPts val="0"/>
                        </a:spcAft>
                      </a:pPr>
                      <a:r>
                        <a:rPr lang="ru-RU" sz="900" dirty="0">
                          <a:effectLst/>
                          <a:latin typeface="Times New Roman" panose="02020603050405020304" pitchFamily="18" charset="0"/>
                          <a:cs typeface="Times New Roman" panose="02020603050405020304" pitchFamily="18" charset="0"/>
                        </a:rPr>
                        <a:t>Основы безопасности жизнедеятельности</a:t>
                      </a:r>
                      <a:endParaRPr lang="ru-RU" sz="1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4050" marR="34050" marT="34050" marB="34050"/>
                </a:tc>
                <a:extLst>
                  <a:ext uri="{0D108BD9-81ED-4DB2-BD59-A6C34878D82A}">
                    <a16:rowId xmlns="" xmlns:a16="http://schemas.microsoft.com/office/drawing/2014/main" val="163287025"/>
                  </a:ext>
                </a:extLst>
              </a:tr>
            </a:tbl>
          </a:graphicData>
        </a:graphic>
      </p:graphicFrame>
      <p:sp>
        <p:nvSpPr>
          <p:cNvPr id="7" name="Прямоугольник 6"/>
          <p:cNvSpPr/>
          <p:nvPr/>
        </p:nvSpPr>
        <p:spPr>
          <a:xfrm>
            <a:off x="2302625" y="5386647"/>
            <a:ext cx="7749245" cy="882806"/>
          </a:xfrm>
          <a:prstGeom prst="rect">
            <a:avLst/>
          </a:prstGeom>
        </p:spPr>
        <p:txBody>
          <a:bodyPr wrap="square">
            <a:spAutoFit/>
          </a:bodyPr>
          <a:lstStyle/>
          <a:p>
            <a:pPr algn="just">
              <a:lnSpc>
                <a:spcPct val="107000"/>
              </a:lnSpc>
              <a:spcAft>
                <a:spcPts val="0"/>
              </a:spcAft>
            </a:pPr>
            <a:r>
              <a:rPr lang="ru-RU" sz="1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На уровне ООО школы получили право учитывать свои ресурсы и пожелания родителей, чтобы вводить второй иностранный язык, родной язык и литературу/литературное чтение на родном языке. Это позитивное изменение для школ, которые не могут обеспечить качественное изучение этих предметов. Также, чтобы ввести эти предметы, нужны письменные заявления родителей.</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27279219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rotWithShape="1">
          <a:blip r:embed="rId2">
            <a:extLst>
              <a:ext uri="{28A0092B-C50C-407E-A947-70E740481C1C}">
                <a14:useLocalDpi xmlns="" xmlns:a14="http://schemas.microsoft.com/office/drawing/2010/main" val="0"/>
              </a:ext>
            </a:extLst>
          </a:blip>
          <a:srcRect l="26132" t="27304" r="25087" b="23815"/>
          <a:stretch/>
        </p:blipFill>
        <p:spPr>
          <a:xfrm>
            <a:off x="10051871" y="1466"/>
            <a:ext cx="2140129" cy="1345223"/>
          </a:xfrm>
          <a:prstGeom prst="rect">
            <a:avLst/>
          </a:prstGeom>
        </p:spPr>
      </p:pic>
      <p:graphicFrame>
        <p:nvGraphicFramePr>
          <p:cNvPr id="5" name="Таблица 4"/>
          <p:cNvGraphicFramePr>
            <a:graphicFrameLocks noGrp="1"/>
          </p:cNvGraphicFramePr>
          <p:nvPr>
            <p:extLst>
              <p:ext uri="{D42A27DB-BD31-4B8C-83A1-F6EECF244321}">
                <p14:modId xmlns="" xmlns:p14="http://schemas.microsoft.com/office/powerpoint/2010/main" val="1190358232"/>
              </p:ext>
            </p:extLst>
          </p:nvPr>
        </p:nvGraphicFramePr>
        <p:xfrm>
          <a:off x="1762297" y="1346689"/>
          <a:ext cx="7232073" cy="1562100"/>
        </p:xfrm>
        <a:graphic>
          <a:graphicData uri="http://schemas.openxmlformats.org/drawingml/2006/table">
            <a:tbl>
              <a:tblPr firstRow="1" firstCol="1" bandRow="1">
                <a:tableStyleId>{5C22544A-7EE6-4342-B048-85BDC9FD1C3A}</a:tableStyleId>
              </a:tblPr>
              <a:tblGrid>
                <a:gridCol w="2410691">
                  <a:extLst>
                    <a:ext uri="{9D8B030D-6E8A-4147-A177-3AD203B41FA5}">
                      <a16:colId xmlns="" xmlns:a16="http://schemas.microsoft.com/office/drawing/2014/main" val="2977088003"/>
                    </a:ext>
                  </a:extLst>
                </a:gridCol>
                <a:gridCol w="2410691">
                  <a:extLst>
                    <a:ext uri="{9D8B030D-6E8A-4147-A177-3AD203B41FA5}">
                      <a16:colId xmlns="" xmlns:a16="http://schemas.microsoft.com/office/drawing/2014/main" val="838312488"/>
                    </a:ext>
                  </a:extLst>
                </a:gridCol>
                <a:gridCol w="2410691">
                  <a:extLst>
                    <a:ext uri="{9D8B030D-6E8A-4147-A177-3AD203B41FA5}">
                      <a16:colId xmlns="" xmlns:a16="http://schemas.microsoft.com/office/drawing/2014/main" val="439231272"/>
                    </a:ext>
                  </a:extLst>
                </a:gridCol>
              </a:tblGrid>
              <a:tr h="0">
                <a:tc>
                  <a:txBody>
                    <a:bodyPr/>
                    <a:lstStyle/>
                    <a:p>
                      <a:pPr>
                        <a:lnSpc>
                          <a:spcPts val="1275"/>
                        </a:lnSpc>
                        <a:spcAft>
                          <a:spcPts val="0"/>
                        </a:spcAft>
                      </a:pPr>
                      <a:r>
                        <a:rPr lang="ru-RU" sz="1000" dirty="0">
                          <a:effectLst/>
                        </a:rPr>
                        <a:t>Границы аудиторной нагрузки</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tc>
                <a:tc>
                  <a:txBody>
                    <a:bodyPr/>
                    <a:lstStyle/>
                    <a:p>
                      <a:pPr>
                        <a:lnSpc>
                          <a:spcPts val="1275"/>
                        </a:lnSpc>
                        <a:spcAft>
                          <a:spcPts val="0"/>
                        </a:spcAft>
                      </a:pPr>
                      <a:r>
                        <a:rPr lang="ru-RU" sz="1000">
                          <a:effectLst/>
                        </a:rPr>
                        <a:t>Старый ФГОС НОО</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tc>
                <a:tc>
                  <a:txBody>
                    <a:bodyPr/>
                    <a:lstStyle/>
                    <a:p>
                      <a:pPr>
                        <a:lnSpc>
                          <a:spcPts val="1275"/>
                        </a:lnSpc>
                        <a:spcAft>
                          <a:spcPts val="0"/>
                        </a:spcAft>
                      </a:pPr>
                      <a:r>
                        <a:rPr lang="ru-RU" sz="1000">
                          <a:effectLst/>
                        </a:rPr>
                        <a:t>Новый ФГОС НОО</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tc>
                <a:extLst>
                  <a:ext uri="{0D108BD9-81ED-4DB2-BD59-A6C34878D82A}">
                    <a16:rowId xmlns="" xmlns:a16="http://schemas.microsoft.com/office/drawing/2014/main" val="2100171115"/>
                  </a:ext>
                </a:extLst>
              </a:tr>
              <a:tr h="0">
                <a:tc>
                  <a:txBody>
                    <a:bodyPr/>
                    <a:lstStyle/>
                    <a:p>
                      <a:pPr>
                        <a:lnSpc>
                          <a:spcPts val="1275"/>
                        </a:lnSpc>
                        <a:spcAft>
                          <a:spcPts val="0"/>
                        </a:spcAft>
                      </a:pPr>
                      <a:r>
                        <a:rPr lang="ru-RU" sz="1000">
                          <a:effectLst/>
                        </a:rPr>
                        <a:t>Минимум</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tc>
                <a:tc>
                  <a:txBody>
                    <a:bodyPr/>
                    <a:lstStyle/>
                    <a:p>
                      <a:pPr>
                        <a:lnSpc>
                          <a:spcPts val="1275"/>
                        </a:lnSpc>
                        <a:spcAft>
                          <a:spcPts val="0"/>
                        </a:spcAft>
                      </a:pPr>
                      <a:r>
                        <a:rPr lang="ru-RU" sz="1000">
                          <a:effectLst/>
                        </a:rPr>
                        <a:t>2904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tc>
                <a:tc>
                  <a:txBody>
                    <a:bodyPr/>
                    <a:lstStyle/>
                    <a:p>
                      <a:pPr>
                        <a:lnSpc>
                          <a:spcPts val="1275"/>
                        </a:lnSpc>
                        <a:spcAft>
                          <a:spcPts val="0"/>
                        </a:spcAft>
                      </a:pPr>
                      <a:r>
                        <a:rPr lang="ru-RU" sz="1000">
                          <a:effectLst/>
                        </a:rPr>
                        <a:t>2954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tc>
                <a:extLst>
                  <a:ext uri="{0D108BD9-81ED-4DB2-BD59-A6C34878D82A}">
                    <a16:rowId xmlns="" xmlns:a16="http://schemas.microsoft.com/office/drawing/2014/main" val="1094633657"/>
                  </a:ext>
                </a:extLst>
              </a:tr>
              <a:tr h="0">
                <a:tc>
                  <a:txBody>
                    <a:bodyPr/>
                    <a:lstStyle/>
                    <a:p>
                      <a:pPr>
                        <a:lnSpc>
                          <a:spcPts val="1275"/>
                        </a:lnSpc>
                        <a:spcAft>
                          <a:spcPts val="0"/>
                        </a:spcAft>
                      </a:pPr>
                      <a:r>
                        <a:rPr lang="ru-RU" sz="1000">
                          <a:effectLst/>
                        </a:rPr>
                        <a:t>Максимум</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tc>
                <a:tc>
                  <a:txBody>
                    <a:bodyPr/>
                    <a:lstStyle/>
                    <a:p>
                      <a:pPr>
                        <a:lnSpc>
                          <a:spcPts val="1275"/>
                        </a:lnSpc>
                        <a:spcAft>
                          <a:spcPts val="0"/>
                        </a:spcAft>
                      </a:pPr>
                      <a:r>
                        <a:rPr lang="ru-RU" sz="1000">
                          <a:effectLst/>
                        </a:rPr>
                        <a:t>3345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tc>
                <a:tc>
                  <a:txBody>
                    <a:bodyPr/>
                    <a:lstStyle/>
                    <a:p>
                      <a:pPr>
                        <a:lnSpc>
                          <a:spcPts val="1275"/>
                        </a:lnSpc>
                        <a:spcAft>
                          <a:spcPts val="0"/>
                        </a:spcAft>
                      </a:pPr>
                      <a:r>
                        <a:rPr lang="ru-RU" sz="1000" dirty="0">
                          <a:effectLst/>
                        </a:rPr>
                        <a:t>3190</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tc>
                <a:extLst>
                  <a:ext uri="{0D108BD9-81ED-4DB2-BD59-A6C34878D82A}">
                    <a16:rowId xmlns="" xmlns:a16="http://schemas.microsoft.com/office/drawing/2014/main" val="2882149240"/>
                  </a:ext>
                </a:extLst>
              </a:tr>
              <a:tr h="0">
                <a:tc>
                  <a:txBody>
                    <a:bodyPr/>
                    <a:lstStyle/>
                    <a:p>
                      <a:pPr>
                        <a:lnSpc>
                          <a:spcPts val="1275"/>
                        </a:lnSpc>
                        <a:spcAft>
                          <a:spcPts val="0"/>
                        </a:spcAft>
                      </a:pPr>
                      <a:r>
                        <a:rPr lang="ru-RU" sz="1000">
                          <a:effectLst/>
                        </a:rPr>
                        <a:t>Границы аудиторной нагрузки</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tc>
                <a:tc>
                  <a:txBody>
                    <a:bodyPr/>
                    <a:lstStyle/>
                    <a:p>
                      <a:pPr>
                        <a:lnSpc>
                          <a:spcPts val="1275"/>
                        </a:lnSpc>
                        <a:spcAft>
                          <a:spcPts val="0"/>
                        </a:spcAft>
                      </a:pPr>
                      <a:r>
                        <a:rPr lang="ru-RU" sz="1000">
                          <a:effectLst/>
                        </a:rPr>
                        <a:t>Старый ФГОС ООО</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tc>
                <a:tc>
                  <a:txBody>
                    <a:bodyPr/>
                    <a:lstStyle/>
                    <a:p>
                      <a:pPr>
                        <a:lnSpc>
                          <a:spcPts val="1275"/>
                        </a:lnSpc>
                        <a:spcAft>
                          <a:spcPts val="0"/>
                        </a:spcAft>
                      </a:pPr>
                      <a:r>
                        <a:rPr lang="ru-RU" sz="1000">
                          <a:effectLst/>
                        </a:rPr>
                        <a:t>Новый ФГОС ООО</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tc>
                <a:extLst>
                  <a:ext uri="{0D108BD9-81ED-4DB2-BD59-A6C34878D82A}">
                    <a16:rowId xmlns="" xmlns:a16="http://schemas.microsoft.com/office/drawing/2014/main" val="279925287"/>
                  </a:ext>
                </a:extLst>
              </a:tr>
              <a:tr h="0">
                <a:tc>
                  <a:txBody>
                    <a:bodyPr/>
                    <a:lstStyle/>
                    <a:p>
                      <a:pPr>
                        <a:lnSpc>
                          <a:spcPts val="1275"/>
                        </a:lnSpc>
                        <a:spcAft>
                          <a:spcPts val="0"/>
                        </a:spcAft>
                      </a:pPr>
                      <a:r>
                        <a:rPr lang="ru-RU" sz="1000">
                          <a:effectLst/>
                        </a:rPr>
                        <a:t>Минимум</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tc>
                <a:tc>
                  <a:txBody>
                    <a:bodyPr/>
                    <a:lstStyle/>
                    <a:p>
                      <a:pPr>
                        <a:lnSpc>
                          <a:spcPts val="1275"/>
                        </a:lnSpc>
                        <a:spcAft>
                          <a:spcPts val="0"/>
                        </a:spcAft>
                      </a:pPr>
                      <a:r>
                        <a:rPr lang="ru-RU" sz="1000">
                          <a:effectLst/>
                        </a:rPr>
                        <a:t>5267</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tc>
                <a:tc>
                  <a:txBody>
                    <a:bodyPr/>
                    <a:lstStyle/>
                    <a:p>
                      <a:pPr>
                        <a:lnSpc>
                          <a:spcPts val="1275"/>
                        </a:lnSpc>
                        <a:spcAft>
                          <a:spcPts val="0"/>
                        </a:spcAft>
                      </a:pPr>
                      <a:r>
                        <a:rPr lang="ru-RU" sz="1000">
                          <a:effectLst/>
                        </a:rPr>
                        <a:t>5058</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tc>
                <a:extLst>
                  <a:ext uri="{0D108BD9-81ED-4DB2-BD59-A6C34878D82A}">
                    <a16:rowId xmlns="" xmlns:a16="http://schemas.microsoft.com/office/drawing/2014/main" val="3327426184"/>
                  </a:ext>
                </a:extLst>
              </a:tr>
              <a:tr h="0">
                <a:tc>
                  <a:txBody>
                    <a:bodyPr/>
                    <a:lstStyle/>
                    <a:p>
                      <a:pPr>
                        <a:lnSpc>
                          <a:spcPts val="1275"/>
                        </a:lnSpc>
                        <a:spcAft>
                          <a:spcPts val="0"/>
                        </a:spcAft>
                      </a:pPr>
                      <a:r>
                        <a:rPr lang="ru-RU" sz="1000">
                          <a:effectLst/>
                        </a:rPr>
                        <a:t>Максимум</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tc>
                <a:tc>
                  <a:txBody>
                    <a:bodyPr/>
                    <a:lstStyle/>
                    <a:p>
                      <a:pPr>
                        <a:lnSpc>
                          <a:spcPts val="1275"/>
                        </a:lnSpc>
                        <a:spcAft>
                          <a:spcPts val="0"/>
                        </a:spcAft>
                      </a:pPr>
                      <a:r>
                        <a:rPr lang="ru-RU" sz="1000">
                          <a:effectLst/>
                        </a:rPr>
                        <a:t>6020</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tc>
                <a:tc>
                  <a:txBody>
                    <a:bodyPr/>
                    <a:lstStyle/>
                    <a:p>
                      <a:pPr>
                        <a:lnSpc>
                          <a:spcPts val="1275"/>
                        </a:lnSpc>
                        <a:spcAft>
                          <a:spcPts val="0"/>
                        </a:spcAft>
                      </a:pPr>
                      <a:r>
                        <a:rPr lang="ru-RU" sz="1000" dirty="0">
                          <a:effectLst/>
                        </a:rPr>
                        <a:t>5549</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tc>
                <a:extLst>
                  <a:ext uri="{0D108BD9-81ED-4DB2-BD59-A6C34878D82A}">
                    <a16:rowId xmlns="" xmlns:a16="http://schemas.microsoft.com/office/drawing/2014/main" val="3548676382"/>
                  </a:ext>
                </a:extLst>
              </a:tr>
            </a:tbl>
          </a:graphicData>
        </a:graphic>
      </p:graphicFrame>
      <p:sp>
        <p:nvSpPr>
          <p:cNvPr id="7" name="Прямоугольник 6"/>
          <p:cNvSpPr/>
          <p:nvPr/>
        </p:nvSpPr>
        <p:spPr>
          <a:xfrm>
            <a:off x="1695796" y="333872"/>
            <a:ext cx="8356075" cy="637097"/>
          </a:xfrm>
          <a:prstGeom prst="rect">
            <a:avLst/>
          </a:prstGeom>
        </p:spPr>
        <p:txBody>
          <a:bodyPr wrap="square">
            <a:spAutoFit/>
          </a:bodyPr>
          <a:lstStyle/>
          <a:p>
            <a:pPr>
              <a:lnSpc>
                <a:spcPct val="107000"/>
              </a:lnSpc>
              <a:spcAft>
                <a:spcPts val="0"/>
              </a:spcAft>
            </a:pPr>
            <a:r>
              <a:rPr lang="ru-RU" sz="2000" b="1" spc="70" dirty="0">
                <a:solidFill>
                  <a:srgbClr val="252525"/>
                </a:solidFill>
                <a:latin typeface="Times New Roman" panose="02020603050405020304" pitchFamily="18" charset="0"/>
                <a:ea typeface="Times New Roman" panose="02020603050405020304" pitchFamily="18" charset="0"/>
                <a:cs typeface="Times New Roman" panose="02020603050405020304" pitchFamily="18" charset="0"/>
              </a:rPr>
              <a:t>Объем урочной и внеурочной деятельности</a:t>
            </a:r>
            <a:endParaRPr lang="ru-RU" sz="1200" dirty="0">
              <a:latin typeface="Times New Roman" panose="02020603050405020304" pitchFamily="18" charset="0"/>
              <a:ea typeface="Calibri" panose="020F0502020204030204" pitchFamily="34" charset="0"/>
              <a:cs typeface="Times New Roman" panose="02020603050405020304" pitchFamily="18" charset="0"/>
            </a:endParaRPr>
          </a:p>
          <a:p>
            <a:r>
              <a:rPr lang="ru-RU" sz="1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Изменили объем часов аудиторной нагрузки: уменьшили верхнюю границу. </a:t>
            </a:r>
            <a:endParaRPr lang="ru-RU" sz="1400" dirty="0">
              <a:latin typeface="Times New Roman" panose="02020603050405020304" pitchFamily="18" charset="0"/>
              <a:cs typeface="Times New Roman" panose="02020603050405020304" pitchFamily="18" charset="0"/>
            </a:endParaRPr>
          </a:p>
        </p:txBody>
      </p:sp>
      <p:sp>
        <p:nvSpPr>
          <p:cNvPr id="8" name="Прямоугольник 7"/>
          <p:cNvSpPr/>
          <p:nvPr/>
        </p:nvSpPr>
        <p:spPr>
          <a:xfrm>
            <a:off x="1695796" y="3025832"/>
            <a:ext cx="7448204" cy="3154903"/>
          </a:xfrm>
          <a:prstGeom prst="rect">
            <a:avLst/>
          </a:prstGeom>
        </p:spPr>
        <p:txBody>
          <a:bodyPr wrap="square">
            <a:spAutoFit/>
          </a:bodyPr>
          <a:lstStyle/>
          <a:p>
            <a:pPr algn="just">
              <a:lnSpc>
                <a:spcPct val="107000"/>
              </a:lnSpc>
              <a:spcAft>
                <a:spcPts val="0"/>
              </a:spcAft>
            </a:pPr>
            <a:r>
              <a:rPr lang="ru-RU" sz="1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Уменьшили объем внеурочной деятельности на уровне НОО. Теперь вместо 1350 можно запланировать до 1320 часов за четыре года.</a:t>
            </a:r>
            <a:endParaRPr lang="ru-RU" sz="12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endParaRPr lang="ru-RU" sz="2000" b="1" spc="70" dirty="0" smtClean="0">
              <a:solidFill>
                <a:srgbClr val="252525"/>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7000"/>
              </a:lnSpc>
              <a:spcAft>
                <a:spcPts val="0"/>
              </a:spcAft>
            </a:pPr>
            <a:endParaRPr lang="ru-RU" sz="2000" b="1" spc="70" dirty="0">
              <a:solidFill>
                <a:srgbClr val="252525"/>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7000"/>
              </a:lnSpc>
              <a:spcAft>
                <a:spcPts val="0"/>
              </a:spcAft>
            </a:pPr>
            <a:r>
              <a:rPr lang="ru-RU" sz="2000" b="1" spc="70" dirty="0" smtClean="0">
                <a:solidFill>
                  <a:srgbClr val="252525"/>
                </a:solidFill>
                <a:latin typeface="Times New Roman" panose="02020603050405020304" pitchFamily="18" charset="0"/>
                <a:ea typeface="Times New Roman" panose="02020603050405020304" pitchFamily="18" charset="0"/>
                <a:cs typeface="Times New Roman" panose="02020603050405020304" pitchFamily="18" charset="0"/>
              </a:rPr>
              <a:t>Ученики </a:t>
            </a:r>
            <a:r>
              <a:rPr lang="ru-RU" sz="2000" b="1" spc="70" dirty="0">
                <a:solidFill>
                  <a:srgbClr val="252525"/>
                </a:solidFill>
                <a:latin typeface="Times New Roman" panose="02020603050405020304" pitchFamily="18" charset="0"/>
                <a:ea typeface="Times New Roman" panose="02020603050405020304" pitchFamily="18" charset="0"/>
                <a:cs typeface="Times New Roman" panose="02020603050405020304" pitchFamily="18" charset="0"/>
              </a:rPr>
              <a:t>с ОВЗ</a:t>
            </a:r>
            <a:endParaRPr lang="ru-RU" sz="12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ru-RU" sz="1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В разделе «Общие положения» указали, что ФГОС НОО не нужно применять для обучения детей с ОВЗ и интеллектуальными нарушениями. Адаптированные программы на уровне ООО разрабатывают на основе нового ФГОС ООО. Для этого в него внесли вариации предметов. Например, для глухих и слабослышащих можно не включать в программу музыку. При этом для всех детей с ОВЗ вместо физкультуры надо внести адаптивную физкультуру. Если школа увеличивает срок освоения адаптированной программы до шести лет, то объем аудиторных часов не может превышать 6018.</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33745289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rotWithShape="1">
          <a:blip r:embed="rId2">
            <a:extLst>
              <a:ext uri="{28A0092B-C50C-407E-A947-70E740481C1C}">
                <a14:useLocalDpi xmlns="" xmlns:a14="http://schemas.microsoft.com/office/drawing/2010/main" val="0"/>
              </a:ext>
            </a:extLst>
          </a:blip>
          <a:srcRect l="26132" t="27304" r="25087" b="23815"/>
          <a:stretch/>
        </p:blipFill>
        <p:spPr>
          <a:xfrm>
            <a:off x="10141207" y="1466"/>
            <a:ext cx="2140129" cy="1345223"/>
          </a:xfrm>
          <a:prstGeom prst="rect">
            <a:avLst/>
          </a:prstGeom>
        </p:spPr>
      </p:pic>
      <p:sp>
        <p:nvSpPr>
          <p:cNvPr id="5" name="Прямоугольник 4"/>
          <p:cNvSpPr/>
          <p:nvPr/>
        </p:nvSpPr>
        <p:spPr>
          <a:xfrm>
            <a:off x="1039091" y="-6265513"/>
            <a:ext cx="9642764" cy="13363915"/>
          </a:xfrm>
          <a:prstGeom prst="rect">
            <a:avLst/>
          </a:prstGeom>
        </p:spPr>
        <p:txBody>
          <a:bodyPr wrap="square">
            <a:spAutoFit/>
          </a:bodyPr>
          <a:lstStyle/>
          <a:p>
            <a:pPr>
              <a:lnSpc>
                <a:spcPct val="107000"/>
              </a:lnSpc>
              <a:spcAft>
                <a:spcPts val="0"/>
              </a:spcAft>
            </a:pPr>
            <a:endParaRPr lang="ru-RU" sz="2800" b="1" spc="70" dirty="0" smtClean="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ct val="107000"/>
              </a:lnSpc>
              <a:spcAft>
                <a:spcPts val="0"/>
              </a:spcAft>
            </a:pPr>
            <a:endParaRPr lang="ru-RU" sz="2800" b="1" spc="70" dirty="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ct val="107000"/>
              </a:lnSpc>
              <a:spcAft>
                <a:spcPts val="0"/>
              </a:spcAft>
            </a:pPr>
            <a:endParaRPr lang="ru-RU" sz="2800" b="1" spc="70" dirty="0" smtClean="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ct val="107000"/>
              </a:lnSpc>
              <a:spcAft>
                <a:spcPts val="0"/>
              </a:spcAft>
            </a:pPr>
            <a:endParaRPr lang="ru-RU" sz="2800" b="1" spc="70" dirty="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ct val="107000"/>
              </a:lnSpc>
              <a:spcAft>
                <a:spcPts val="0"/>
              </a:spcAft>
            </a:pPr>
            <a:endParaRPr lang="ru-RU" sz="2800" b="1" spc="70" dirty="0" smtClean="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ct val="107000"/>
              </a:lnSpc>
              <a:spcAft>
                <a:spcPts val="0"/>
              </a:spcAft>
            </a:pPr>
            <a:endParaRPr lang="ru-RU" sz="2800" b="1" spc="70" dirty="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ct val="107000"/>
              </a:lnSpc>
              <a:spcAft>
                <a:spcPts val="0"/>
              </a:spcAft>
            </a:pPr>
            <a:endParaRPr lang="ru-RU" sz="2800" b="1" spc="70" dirty="0" smtClean="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ct val="107000"/>
              </a:lnSpc>
              <a:spcAft>
                <a:spcPts val="0"/>
              </a:spcAft>
            </a:pPr>
            <a:endParaRPr lang="ru-RU" sz="2800" b="1" spc="70" dirty="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ct val="107000"/>
              </a:lnSpc>
              <a:spcAft>
                <a:spcPts val="0"/>
              </a:spcAft>
            </a:pPr>
            <a:endParaRPr lang="ru-RU" sz="2800" b="1" spc="70" dirty="0" smtClean="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ct val="107000"/>
              </a:lnSpc>
              <a:spcAft>
                <a:spcPts val="0"/>
              </a:spcAft>
            </a:pPr>
            <a:endParaRPr lang="ru-RU" sz="2800" b="1" spc="70" dirty="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ct val="107000"/>
              </a:lnSpc>
              <a:spcAft>
                <a:spcPts val="0"/>
              </a:spcAft>
            </a:pPr>
            <a:endParaRPr lang="ru-RU" sz="2800" b="1" spc="70" dirty="0" smtClean="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ct val="107000"/>
              </a:lnSpc>
              <a:spcAft>
                <a:spcPts val="0"/>
              </a:spcAft>
            </a:pPr>
            <a:endParaRPr lang="ru-RU" sz="2800" b="1" spc="70" dirty="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ct val="107000"/>
              </a:lnSpc>
              <a:spcAft>
                <a:spcPts val="0"/>
              </a:spcAft>
            </a:pPr>
            <a:endParaRPr lang="ru-RU" sz="2800" b="1" spc="70" dirty="0" smtClean="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ct val="107000"/>
              </a:lnSpc>
              <a:spcAft>
                <a:spcPts val="0"/>
              </a:spcAft>
            </a:pPr>
            <a:endParaRPr lang="ru-RU" sz="2800" b="1" spc="70" dirty="0" smtClean="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ct val="107000"/>
              </a:lnSpc>
              <a:spcAft>
                <a:spcPts val="0"/>
              </a:spcAft>
            </a:pPr>
            <a:endParaRPr lang="ru-RU" b="1" spc="70" dirty="0" smtClean="0">
              <a:solidFill>
                <a:srgbClr val="252525"/>
              </a:solidFill>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0"/>
              </a:spcAft>
            </a:pPr>
            <a:endParaRPr lang="ru-RU" b="1" spc="70" dirty="0">
              <a:solidFill>
                <a:srgbClr val="252525"/>
              </a:solidFill>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0"/>
              </a:spcAft>
            </a:pPr>
            <a:endParaRPr lang="ru-RU" b="1" spc="70" dirty="0" smtClean="0">
              <a:solidFill>
                <a:srgbClr val="252525"/>
              </a:solidFill>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0"/>
              </a:spcAft>
            </a:pPr>
            <a:r>
              <a:rPr lang="ru-RU" b="1" spc="70" dirty="0" smtClean="0">
                <a:solidFill>
                  <a:srgbClr val="252525"/>
                </a:solidFill>
                <a:latin typeface="Times New Roman" panose="02020603050405020304" pitchFamily="18" charset="0"/>
                <a:ea typeface="Times New Roman" panose="02020603050405020304" pitchFamily="18" charset="0"/>
                <a:cs typeface="Times New Roman" panose="02020603050405020304" pitchFamily="18" charset="0"/>
              </a:rPr>
              <a:t>Использование </a:t>
            </a:r>
            <a:r>
              <a:rPr lang="ru-RU" b="1" spc="70" dirty="0">
                <a:solidFill>
                  <a:srgbClr val="252525"/>
                </a:solidFill>
                <a:latin typeface="Times New Roman" panose="02020603050405020304" pitchFamily="18" charset="0"/>
                <a:ea typeface="Times New Roman" panose="02020603050405020304" pitchFamily="18" charset="0"/>
                <a:cs typeface="Times New Roman" panose="02020603050405020304" pitchFamily="18" charset="0"/>
              </a:rPr>
              <a:t>электронных средств обучения, дистанционных технологий</a:t>
            </a:r>
            <a:endParaRPr lang="ru-RU" sz="11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ru-RU" sz="1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Старый ФГОС таких требований не устанавливал. Теперь новый ФГОС фиксирует право школы применять различные образовательные технологии. Это нововведение поможет школе обосновать перед родителями использование, например, электронного обучения и дистанционных образовательных технологий. При этом, если школьники учатся с использованием дистанционных технологий, школа должна обеспечить их индивидуальным авторизованным доступом ко всем ресурсам. И доступ должен быть как на территории школы, так и за ее пределами</a:t>
            </a:r>
            <a:r>
              <a:rPr lang="ru-RU" sz="1200" dirty="0" smtClean="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b="1" spc="70" dirty="0" smtClean="0">
              <a:solidFill>
                <a:srgbClr val="252525"/>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7000"/>
              </a:lnSpc>
              <a:spcAft>
                <a:spcPts val="0"/>
              </a:spcAft>
            </a:pPr>
            <a:r>
              <a:rPr lang="ru-RU" b="1" spc="70" dirty="0" smtClean="0">
                <a:solidFill>
                  <a:srgbClr val="252525"/>
                </a:solidFill>
                <a:latin typeface="Times New Roman" panose="02020603050405020304" pitchFamily="18" charset="0"/>
                <a:ea typeface="Times New Roman" panose="02020603050405020304" pitchFamily="18" charset="0"/>
                <a:cs typeface="Times New Roman" panose="02020603050405020304" pitchFamily="18" charset="0"/>
              </a:rPr>
              <a:t>Деление </a:t>
            </a:r>
            <a:r>
              <a:rPr lang="ru-RU" b="1" spc="70" dirty="0">
                <a:solidFill>
                  <a:srgbClr val="252525"/>
                </a:solidFill>
                <a:latin typeface="Times New Roman" panose="02020603050405020304" pitchFamily="18" charset="0"/>
                <a:ea typeface="Times New Roman" panose="02020603050405020304" pitchFamily="18" charset="0"/>
                <a:cs typeface="Times New Roman" panose="02020603050405020304" pitchFamily="18" charset="0"/>
              </a:rPr>
              <a:t>учеников на группы</a:t>
            </a:r>
            <a:endParaRPr lang="ru-RU" sz="11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ru-RU" sz="1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Раньше таких норм ФГОС не устанавливал. Новые стандарты НОО и ООО разрешают организовать образовательную деятельность при помощи деления на группы. Обучение в группах можно строить по-разному: с учетом успеваемости, образовательных потребностей и интересов, целей. Это позволит учителям реализовывать дифференцированный подход</a:t>
            </a:r>
            <a:r>
              <a:rPr lang="ru-RU" sz="1200" dirty="0" smtClean="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b="1" spc="70" dirty="0" smtClean="0">
              <a:solidFill>
                <a:srgbClr val="252525"/>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7000"/>
              </a:lnSpc>
              <a:spcAft>
                <a:spcPts val="0"/>
              </a:spcAft>
            </a:pPr>
            <a:r>
              <a:rPr lang="ru-RU" b="1" spc="70" dirty="0" smtClean="0">
                <a:solidFill>
                  <a:srgbClr val="252525"/>
                </a:solidFill>
                <a:latin typeface="Times New Roman" panose="02020603050405020304" pitchFamily="18" charset="0"/>
                <a:ea typeface="Times New Roman" panose="02020603050405020304" pitchFamily="18" charset="0"/>
                <a:cs typeface="Times New Roman" panose="02020603050405020304" pitchFamily="18" charset="0"/>
              </a:rPr>
              <a:t>Информационно-образовательная </a:t>
            </a:r>
            <a:r>
              <a:rPr lang="ru-RU" b="1" spc="70" dirty="0">
                <a:solidFill>
                  <a:srgbClr val="252525"/>
                </a:solidFill>
                <a:latin typeface="Times New Roman" panose="02020603050405020304" pitchFamily="18" charset="0"/>
                <a:ea typeface="Times New Roman" panose="02020603050405020304" pitchFamily="18" charset="0"/>
                <a:cs typeface="Times New Roman" panose="02020603050405020304" pitchFamily="18" charset="0"/>
              </a:rPr>
              <a:t>среда</a:t>
            </a:r>
            <a:endParaRPr lang="ru-RU" sz="11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ru-RU" sz="1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Согласно старым ФГОС у учеников в школьной библиотеке должен быть доступ к информационным </a:t>
            </a:r>
            <a:r>
              <a:rPr lang="ru-RU" sz="1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интернет-ресурсам</a:t>
            </a:r>
            <a:r>
              <a:rPr lang="ru-RU" sz="1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коллекциям </a:t>
            </a:r>
            <a:r>
              <a:rPr lang="ru-RU" sz="1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медиаресурсов</a:t>
            </a:r>
            <a:r>
              <a:rPr lang="ru-RU" sz="1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Сейчас новые ФГОС определяют, что доступ к информационно-образовательной среде должен быть у каждого ученика и родителя или законного представителя в течение всего периода </a:t>
            </a:r>
            <a:r>
              <a:rPr lang="ru-RU" sz="1200" dirty="0" smtClean="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обучения.</a:t>
            </a:r>
          </a:p>
          <a:p>
            <a:pPr algn="just">
              <a:lnSpc>
                <a:spcPct val="107000"/>
              </a:lnSpc>
              <a:spcAft>
                <a:spcPts val="0"/>
              </a:spcAft>
            </a:pPr>
            <a:endParaRPr lang="ru-RU" sz="1200" b="1" spc="7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7000"/>
              </a:lnSpc>
              <a:spcAft>
                <a:spcPts val="0"/>
              </a:spcAft>
            </a:pPr>
            <a:r>
              <a:rPr lang="ru-RU" b="1" spc="70" dirty="0" smtClean="0">
                <a:solidFill>
                  <a:srgbClr val="252525"/>
                </a:solidFill>
                <a:latin typeface="Times New Roman" panose="02020603050405020304" pitchFamily="18" charset="0"/>
                <a:ea typeface="Times New Roman" panose="02020603050405020304" pitchFamily="18" charset="0"/>
                <a:cs typeface="Times New Roman" panose="02020603050405020304" pitchFamily="18" charset="0"/>
              </a:rPr>
              <a:t>Оснащение </a:t>
            </a:r>
            <a:r>
              <a:rPr lang="ru-RU" b="1" spc="70" dirty="0">
                <a:solidFill>
                  <a:srgbClr val="252525"/>
                </a:solidFill>
                <a:latin typeface="Times New Roman" panose="02020603050405020304" pitchFamily="18" charset="0"/>
                <a:ea typeface="Times New Roman" panose="02020603050405020304" pitchFamily="18" charset="0"/>
                <a:cs typeface="Times New Roman" panose="02020603050405020304" pitchFamily="18" charset="0"/>
              </a:rPr>
              <a:t>кабинетов</a:t>
            </a:r>
            <a:endParaRPr lang="ru-RU" sz="11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ru-RU" sz="1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Старые ФГОС предъявляли общие требования к оснащению кабинетов. Новые ФГОС ООО установили требования к оснащению кабинетов по отдельным предметным областям. Например, в кабинетах естественно-научного цикла должны быть комплекты специального лабораторного оборудования</a:t>
            </a:r>
            <a:r>
              <a:rPr lang="ru-RU" sz="1200" dirty="0" smtClean="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b="1" spc="70" dirty="0" smtClean="0">
              <a:solidFill>
                <a:srgbClr val="252525"/>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7000"/>
              </a:lnSpc>
              <a:spcAft>
                <a:spcPts val="0"/>
              </a:spcAft>
            </a:pPr>
            <a:r>
              <a:rPr lang="ru-RU" b="1" spc="70" dirty="0" smtClean="0">
                <a:solidFill>
                  <a:srgbClr val="252525"/>
                </a:solidFill>
                <a:latin typeface="Times New Roman" panose="02020603050405020304" pitchFamily="18" charset="0"/>
                <a:ea typeface="Times New Roman" panose="02020603050405020304" pitchFamily="18" charset="0"/>
                <a:cs typeface="Times New Roman" panose="02020603050405020304" pitchFamily="18" charset="0"/>
              </a:rPr>
              <a:t>Психолого-педагогические </a:t>
            </a:r>
            <a:r>
              <a:rPr lang="ru-RU" b="1" spc="70" dirty="0">
                <a:solidFill>
                  <a:srgbClr val="252525"/>
                </a:solidFill>
                <a:latin typeface="Times New Roman" panose="02020603050405020304" pitchFamily="18" charset="0"/>
                <a:ea typeface="Times New Roman" panose="02020603050405020304" pitchFamily="18" charset="0"/>
                <a:cs typeface="Times New Roman" panose="02020603050405020304" pitchFamily="18" charset="0"/>
              </a:rPr>
              <a:t>условия</a:t>
            </a:r>
            <a:endParaRPr lang="ru-RU" sz="11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ru-RU" sz="1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В новых ФГОС требований к психолого-педагогическим условиям стало больше. При этом акцент сделан на социально-психологической адаптации к школе. Также описали порядок, по которому следует проводить психолого-педагогическое сопровождение участников образовательных отношений</a:t>
            </a:r>
            <a:r>
              <a:rPr lang="ru-RU" sz="1200" dirty="0" smtClean="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b="1" spc="70" dirty="0" smtClean="0">
              <a:solidFill>
                <a:srgbClr val="252525"/>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7000"/>
              </a:lnSpc>
              <a:spcAft>
                <a:spcPts val="0"/>
              </a:spcAft>
            </a:pPr>
            <a:r>
              <a:rPr lang="ru-RU" b="1" spc="70" dirty="0" smtClean="0">
                <a:solidFill>
                  <a:srgbClr val="252525"/>
                </a:solidFill>
                <a:latin typeface="Times New Roman" panose="02020603050405020304" pitchFamily="18" charset="0"/>
                <a:ea typeface="Times New Roman" panose="02020603050405020304" pitchFamily="18" charset="0"/>
                <a:cs typeface="Times New Roman" panose="02020603050405020304" pitchFamily="18" charset="0"/>
              </a:rPr>
              <a:t>Повышение </a:t>
            </a:r>
            <a:r>
              <a:rPr lang="ru-RU" b="1" spc="70" dirty="0">
                <a:solidFill>
                  <a:srgbClr val="252525"/>
                </a:solidFill>
                <a:latin typeface="Times New Roman" panose="02020603050405020304" pitchFamily="18" charset="0"/>
                <a:ea typeface="Times New Roman" panose="02020603050405020304" pitchFamily="18" charset="0"/>
                <a:cs typeface="Times New Roman" panose="02020603050405020304" pitchFamily="18" charset="0"/>
              </a:rPr>
              <a:t>квалификации педагогов</a:t>
            </a:r>
            <a:endParaRPr lang="ru-RU" sz="11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ru-RU" sz="1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Старые ФГОС четко определяли, что повышать квалификацию педагоги должны не реже чем раз в три года. Новые ФГОС эту норму исключили. В Законе об образовании по-прежнему закреплено, что педагог может проходить дополнительное профессиональное образование раз в три года и обязан систематически повышать квалификацию. Но указания, как часто он должен это делать, теперь нет.</a:t>
            </a:r>
            <a:endParaRPr lang="ru-RU" sz="1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42189022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Нормативные документы</a:t>
            </a:r>
            <a:endParaRPr lang="ru-RU" dirty="0"/>
          </a:p>
        </p:txBody>
      </p:sp>
      <p:sp>
        <p:nvSpPr>
          <p:cNvPr id="3" name="Объект 2"/>
          <p:cNvSpPr>
            <a:spLocks noGrp="1"/>
          </p:cNvSpPr>
          <p:nvPr>
            <p:ph idx="1"/>
          </p:nvPr>
        </p:nvSpPr>
        <p:spPr/>
        <p:txBody>
          <a:bodyPr>
            <a:normAutofit fontScale="92500" lnSpcReduction="20000"/>
          </a:bodyPr>
          <a:lstStyle/>
          <a:p>
            <a:pPr>
              <a:buFont typeface="Wingdings" panose="05000000000000000000" pitchFamily="2" charset="2"/>
              <a:buChar char="q"/>
            </a:pPr>
            <a:r>
              <a:rPr lang="ru-RU" dirty="0"/>
              <a:t>Приказ </a:t>
            </a:r>
            <a:r>
              <a:rPr lang="ru-RU" dirty="0" err="1"/>
              <a:t>Минпросвещения</a:t>
            </a:r>
            <a:r>
              <a:rPr lang="ru-RU" dirty="0"/>
              <a:t> России от 31.05.2021 № 286</a:t>
            </a:r>
          </a:p>
          <a:p>
            <a:pPr marL="0" indent="0">
              <a:buNone/>
            </a:pPr>
            <a:r>
              <a:rPr lang="ru-RU" b="1" dirty="0"/>
              <a:t>Об утверждении федерального государственного образовательного стандарта начального общего образования</a:t>
            </a:r>
          </a:p>
          <a:p>
            <a:pPr>
              <a:buFont typeface="Wingdings" panose="05000000000000000000" pitchFamily="2" charset="2"/>
              <a:buChar char="q"/>
            </a:pPr>
            <a:r>
              <a:rPr lang="ru-RU" dirty="0"/>
              <a:t>Приказ </a:t>
            </a:r>
            <a:r>
              <a:rPr lang="ru-RU" dirty="0" err="1"/>
              <a:t>Минпросвещения</a:t>
            </a:r>
            <a:r>
              <a:rPr lang="ru-RU" dirty="0"/>
              <a:t> России от 31.05.2021 № 287</a:t>
            </a:r>
          </a:p>
          <a:p>
            <a:pPr marL="0" indent="0">
              <a:buNone/>
            </a:pPr>
            <a:r>
              <a:rPr lang="ru-RU" b="1" dirty="0"/>
              <a:t>Об утверждении федерального государственного образовательного стандарта основного общего </a:t>
            </a:r>
            <a:r>
              <a:rPr lang="ru-RU" b="1" dirty="0" smtClean="0"/>
              <a:t>образования</a:t>
            </a:r>
          </a:p>
          <a:p>
            <a:pPr>
              <a:buFont typeface="Wingdings" panose="05000000000000000000" pitchFamily="2" charset="2"/>
              <a:buChar char="q"/>
            </a:pPr>
            <a:r>
              <a:rPr lang="ru-RU" dirty="0" smtClean="0"/>
              <a:t>Приказ </a:t>
            </a:r>
            <a:r>
              <a:rPr lang="ru-RU" dirty="0" smtClean="0"/>
              <a:t>МОБУ </a:t>
            </a:r>
            <a:r>
              <a:rPr lang="ru-RU" dirty="0" smtClean="0"/>
              <a:t>СОШ </a:t>
            </a:r>
            <a:r>
              <a:rPr lang="ru-RU" dirty="0" smtClean="0"/>
              <a:t> </a:t>
            </a:r>
            <a:r>
              <a:rPr lang="ru-RU" dirty="0" smtClean="0"/>
              <a:t>с. Нугуш </a:t>
            </a:r>
            <a:r>
              <a:rPr lang="ru-RU" dirty="0" smtClean="0"/>
              <a:t>от </a:t>
            </a:r>
            <a:r>
              <a:rPr lang="ru-RU" dirty="0" smtClean="0">
                <a:solidFill>
                  <a:schemeClr val="tx1"/>
                </a:solidFill>
              </a:rPr>
              <a:t> </a:t>
            </a:r>
            <a:r>
              <a:rPr lang="ru-RU" dirty="0" smtClean="0">
                <a:solidFill>
                  <a:schemeClr val="tx1"/>
                </a:solidFill>
              </a:rPr>
              <a:t>30</a:t>
            </a:r>
            <a:r>
              <a:rPr lang="ru-RU" dirty="0" smtClean="0">
                <a:solidFill>
                  <a:schemeClr val="tx1"/>
                </a:solidFill>
              </a:rPr>
              <a:t>.08.2021 </a:t>
            </a:r>
            <a:r>
              <a:rPr lang="ru-RU" dirty="0">
                <a:solidFill>
                  <a:schemeClr val="tx1"/>
                </a:solidFill>
              </a:rPr>
              <a:t>№ </a:t>
            </a:r>
            <a:r>
              <a:rPr lang="ru-RU" dirty="0" smtClean="0">
                <a:solidFill>
                  <a:schemeClr val="tx1"/>
                </a:solidFill>
              </a:rPr>
              <a:t> </a:t>
            </a:r>
            <a:r>
              <a:rPr lang="ru-RU" dirty="0" smtClean="0">
                <a:solidFill>
                  <a:schemeClr val="tx1"/>
                </a:solidFill>
              </a:rPr>
              <a:t>91/1</a:t>
            </a:r>
            <a:endParaRPr lang="ru-RU" dirty="0">
              <a:solidFill>
                <a:schemeClr val="tx1"/>
              </a:solidFill>
            </a:endParaRPr>
          </a:p>
          <a:p>
            <a:pPr marL="0" indent="0">
              <a:buNone/>
            </a:pPr>
            <a:r>
              <a:rPr lang="ru-RU" b="1" dirty="0" smtClean="0"/>
              <a:t>Об </a:t>
            </a:r>
            <a:r>
              <a:rPr lang="ru-RU" b="1" dirty="0"/>
              <a:t>утверждении дорожной карты по переходу на новые ФГОС начального и основного общего образования</a:t>
            </a:r>
            <a:endParaRPr lang="ru-RU" dirty="0"/>
          </a:p>
          <a:p>
            <a:pPr>
              <a:buFont typeface="Wingdings" panose="05000000000000000000" pitchFamily="2" charset="2"/>
              <a:buChar char="q"/>
            </a:pPr>
            <a:r>
              <a:rPr lang="ru-RU" dirty="0" smtClean="0"/>
              <a:t>	Приказ </a:t>
            </a:r>
            <a:r>
              <a:rPr lang="ru-RU" dirty="0"/>
              <a:t>МБОУ СОШ </a:t>
            </a:r>
            <a:r>
              <a:rPr lang="ru-RU" dirty="0" smtClean="0"/>
              <a:t> </a:t>
            </a:r>
            <a:r>
              <a:rPr lang="ru-RU" dirty="0" smtClean="0"/>
              <a:t>с. Нугуш</a:t>
            </a:r>
            <a:r>
              <a:rPr lang="ru-RU" dirty="0" smtClean="0"/>
              <a:t> </a:t>
            </a:r>
            <a:r>
              <a:rPr lang="ru-RU" dirty="0"/>
              <a:t>от </a:t>
            </a:r>
            <a:r>
              <a:rPr lang="ru-RU" dirty="0" smtClean="0">
                <a:solidFill>
                  <a:schemeClr val="tx1"/>
                </a:solidFill>
              </a:rPr>
              <a:t>30</a:t>
            </a:r>
            <a:r>
              <a:rPr lang="ru-RU" dirty="0" smtClean="0">
                <a:solidFill>
                  <a:schemeClr val="tx1"/>
                </a:solidFill>
              </a:rPr>
              <a:t>.08.2021 </a:t>
            </a:r>
            <a:r>
              <a:rPr lang="ru-RU" dirty="0">
                <a:solidFill>
                  <a:schemeClr val="tx1"/>
                </a:solidFill>
              </a:rPr>
              <a:t>№ </a:t>
            </a:r>
            <a:r>
              <a:rPr lang="ru-RU" dirty="0" smtClean="0">
                <a:solidFill>
                  <a:schemeClr val="tx1"/>
                </a:solidFill>
              </a:rPr>
              <a:t>91</a:t>
            </a:r>
            <a:r>
              <a:rPr lang="ru-RU" dirty="0" smtClean="0">
                <a:solidFill>
                  <a:schemeClr val="tx1"/>
                </a:solidFill>
              </a:rPr>
              <a:t>/1</a:t>
            </a:r>
            <a:endParaRPr lang="ru-RU" dirty="0">
              <a:solidFill>
                <a:schemeClr val="tx1"/>
              </a:solidFill>
            </a:endParaRPr>
          </a:p>
          <a:p>
            <a:pPr marL="0" indent="0">
              <a:buNone/>
            </a:pPr>
            <a:r>
              <a:rPr lang="ru-RU" b="1" dirty="0"/>
              <a:t>О создании рабочей группы по введению и реализации ФГОС начального и основного общего образования</a:t>
            </a:r>
            <a:endParaRPr lang="ru-RU" dirty="0"/>
          </a:p>
          <a:p>
            <a:pPr marL="0" indent="0">
              <a:buNone/>
            </a:pPr>
            <a:endParaRPr lang="ru-RU" b="1" dirty="0"/>
          </a:p>
        </p:txBody>
      </p:sp>
      <p:pic>
        <p:nvPicPr>
          <p:cNvPr id="4" name="Рисунок 3"/>
          <p:cNvPicPr>
            <a:picLocks noChangeAspect="1"/>
          </p:cNvPicPr>
          <p:nvPr/>
        </p:nvPicPr>
        <p:blipFill rotWithShape="1">
          <a:blip r:embed="rId2">
            <a:extLst>
              <a:ext uri="{28A0092B-C50C-407E-A947-70E740481C1C}">
                <a14:useLocalDpi xmlns="" xmlns:a14="http://schemas.microsoft.com/office/drawing/2010/main" val="0"/>
              </a:ext>
            </a:extLst>
          </a:blip>
          <a:srcRect l="26132" t="27304" r="25087" b="23815"/>
          <a:stretch/>
        </p:blipFill>
        <p:spPr>
          <a:xfrm>
            <a:off x="9634130" y="395510"/>
            <a:ext cx="2140129" cy="1345223"/>
          </a:xfrm>
          <a:prstGeom prst="rect">
            <a:avLst/>
          </a:prstGeom>
        </p:spPr>
      </p:pic>
    </p:spTree>
    <p:extLst>
      <p:ext uri="{BB962C8B-B14F-4D97-AF65-F5344CB8AC3E}">
        <p14:creationId xmlns="" xmlns:p14="http://schemas.microsoft.com/office/powerpoint/2010/main" val="26501588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rotWithShape="1">
          <a:blip r:embed="rId2">
            <a:extLst>
              <a:ext uri="{28A0092B-C50C-407E-A947-70E740481C1C}">
                <a14:useLocalDpi xmlns="" xmlns:a14="http://schemas.microsoft.com/office/drawing/2010/main" val="0"/>
              </a:ext>
            </a:extLst>
          </a:blip>
          <a:srcRect l="26132" t="27304" r="25087" b="23815"/>
          <a:stretch/>
        </p:blipFill>
        <p:spPr>
          <a:xfrm>
            <a:off x="9916763" y="281571"/>
            <a:ext cx="2140129" cy="1345223"/>
          </a:xfrm>
          <a:prstGeom prst="rect">
            <a:avLst/>
          </a:prstGeom>
        </p:spPr>
      </p:pic>
      <p:sp>
        <p:nvSpPr>
          <p:cNvPr id="2" name="Прямоугольник 1"/>
          <p:cNvSpPr/>
          <p:nvPr/>
        </p:nvSpPr>
        <p:spPr>
          <a:xfrm>
            <a:off x="1870365" y="-3056108"/>
            <a:ext cx="9268690" cy="6042680"/>
          </a:xfrm>
          <a:prstGeom prst="rect">
            <a:avLst/>
          </a:prstGeom>
        </p:spPr>
        <p:txBody>
          <a:bodyPr wrap="square">
            <a:spAutoFit/>
          </a:bodyPr>
          <a:lstStyle/>
          <a:p>
            <a:pPr algn="ctr"/>
            <a:endParaRPr lang="ru-RU" sz="1400" b="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gn="ctr"/>
            <a:endParaRPr lang="ru-RU" sz="1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gn="ctr"/>
            <a:endParaRPr lang="ru-RU" sz="1400" b="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gn="ctr"/>
            <a:endParaRPr lang="ru-RU" sz="1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gn="ctr"/>
            <a:endParaRPr lang="ru-RU" sz="1400" b="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gn="ctr"/>
            <a:endParaRPr lang="ru-RU" sz="1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gn="ctr"/>
            <a:endParaRPr lang="ru-RU" sz="1400" b="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gn="ctr"/>
            <a:endParaRPr lang="ru-RU" sz="1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gn="ctr"/>
            <a:endParaRPr lang="ru-RU" sz="1400" b="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gn="ctr"/>
            <a:endParaRPr lang="ru-RU" sz="1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gn="ctr"/>
            <a:endParaRPr lang="ru-RU" sz="1400" b="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gn="ctr"/>
            <a:endParaRPr lang="ru-RU" sz="1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gn="ctr"/>
            <a:endParaRPr lang="ru-RU" sz="1400" b="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gn="ctr"/>
            <a:endParaRPr lang="ru-RU" sz="1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gn="ctr"/>
            <a:endParaRPr lang="ru-RU" sz="1400" b="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gn="ctr"/>
            <a:r>
              <a:rPr lang="ru-RU" sz="1400" b="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Состав</a:t>
            </a:r>
            <a:r>
              <a:rPr lang="ru-RU" sz="1400" b="1"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ru-RU" sz="1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рабочей</a:t>
            </a:r>
            <a:r>
              <a:rPr lang="ru-RU" sz="14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ru-RU" sz="1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группы</a:t>
            </a:r>
            <a:r>
              <a:rPr lang="ru-RU" sz="1200" dirty="0">
                <a:latin typeface="Calibri" panose="020F0502020204030204" pitchFamily="34" charset="0"/>
                <a:ea typeface="Calibri" panose="020F0502020204030204" pitchFamily="34" charset="0"/>
                <a:cs typeface="Times New Roman" panose="02020603050405020304" pitchFamily="18" charset="0"/>
              </a:rPr>
              <a:t/>
            </a:r>
            <a:br>
              <a:rPr lang="ru-RU" sz="1200" dirty="0">
                <a:latin typeface="Calibri" panose="020F0502020204030204" pitchFamily="34" charset="0"/>
                <a:ea typeface="Calibri" panose="020F0502020204030204" pitchFamily="34" charset="0"/>
                <a:cs typeface="Times New Roman" panose="02020603050405020304" pitchFamily="18" charset="0"/>
              </a:rPr>
            </a:br>
            <a:r>
              <a:rPr lang="ru-RU" sz="1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по</a:t>
            </a:r>
            <a:r>
              <a:rPr lang="en-US" sz="1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1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введению</a:t>
            </a:r>
            <a:r>
              <a:rPr lang="ru-RU" sz="14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ru-RU" sz="1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и</a:t>
            </a:r>
            <a:r>
              <a:rPr lang="ru-RU" sz="14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ru-RU" sz="1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реализации</a:t>
            </a:r>
            <a:r>
              <a:rPr lang="ru-RU" sz="14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ru-RU" sz="1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ФГОС</a:t>
            </a:r>
            <a:r>
              <a:rPr lang="ru-RU" sz="14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ru-RU" sz="1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начального</a:t>
            </a:r>
            <a:r>
              <a:rPr lang="ru-RU" sz="14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ru-RU" sz="1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и</a:t>
            </a:r>
            <a:r>
              <a:rPr lang="ru-RU" sz="14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ru-RU" sz="1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основного</a:t>
            </a:r>
            <a:r>
              <a:rPr lang="ru-RU" sz="14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ru-RU" sz="1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общего</a:t>
            </a:r>
            <a:r>
              <a:rPr lang="ru-RU" sz="14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ru-RU" sz="1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образования</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r>
              <a:rPr lang="ru-RU" sz="105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Председатель</a:t>
            </a:r>
            <a:r>
              <a:rPr lang="ru-RU" sz="105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ru-RU" sz="105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рабочей</a:t>
            </a:r>
            <a:r>
              <a:rPr lang="ru-RU" sz="105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ru-RU" sz="105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группы</a:t>
            </a:r>
            <a:r>
              <a:rPr lang="ru-RU" sz="105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a:t>
            </a:r>
            <a:r>
              <a:rPr lang="en-US" sz="105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1050" b="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Габбасова Г.Ш.</a:t>
            </a:r>
            <a:r>
              <a:rPr lang="ru-RU" sz="1050" b="1"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ru-RU" sz="105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директор</a:t>
            </a:r>
            <a:r>
              <a:rPr lang="ru-RU" sz="105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ru-RU" sz="105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образовательной</a:t>
            </a:r>
            <a:r>
              <a:rPr lang="ru-RU" sz="105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ru-RU" sz="105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организации</a:t>
            </a:r>
            <a:r>
              <a:rPr lang="ru-RU" sz="105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a:t>
            </a:r>
            <a:endParaRPr lang="ru-RU" sz="1000" b="1" dirty="0">
              <a:latin typeface="Calibri" panose="020F0502020204030204" pitchFamily="34" charset="0"/>
              <a:ea typeface="Calibri" panose="020F0502020204030204" pitchFamily="34" charset="0"/>
              <a:cs typeface="Times New Roman" panose="02020603050405020304" pitchFamily="18" charset="0"/>
            </a:endParaRPr>
          </a:p>
          <a:p>
            <a:r>
              <a:rPr lang="en-US" sz="1050"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Члены</a:t>
            </a:r>
            <a:r>
              <a:rPr lang="en-US" sz="105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en-US" sz="1050"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рабочей</a:t>
            </a:r>
            <a:r>
              <a:rPr lang="en-US" sz="105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en-US" sz="1050"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группы</a:t>
            </a:r>
            <a:r>
              <a:rPr lang="en-US" sz="105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a:t>
            </a:r>
            <a:endParaRPr lang="ru-RU" sz="1000" b="1" dirty="0">
              <a:latin typeface="Calibri" panose="020F0502020204030204" pitchFamily="34" charset="0"/>
              <a:ea typeface="Calibri" panose="020F0502020204030204" pitchFamily="34" charset="0"/>
              <a:cs typeface="Times New Roman" panose="02020603050405020304" pitchFamily="18" charset="0"/>
            </a:endParaRPr>
          </a:p>
          <a:p>
            <a:pPr marL="342900" marR="114300" lvl="0" indent="-342900">
              <a:spcBef>
                <a:spcPts val="500"/>
              </a:spcBef>
              <a:spcAft>
                <a:spcPts val="500"/>
              </a:spcAft>
              <a:tabLst>
                <a:tab pos="457200" algn="l"/>
              </a:tabLst>
            </a:pPr>
            <a:r>
              <a:rPr lang="ru-RU" sz="1050" b="1" dirty="0" smtClean="0">
                <a:solidFill>
                  <a:srgbClr val="000000"/>
                </a:solidFill>
                <a:latin typeface="Times New Roman" panose="02020603050405020304" pitchFamily="18" charset="0"/>
                <a:cs typeface="Times New Roman" panose="02020603050405020304" pitchFamily="18" charset="0"/>
              </a:rPr>
              <a:t>Ларичев М.В</a:t>
            </a:r>
            <a:r>
              <a:rPr lang="ru-RU" sz="1050" b="1" dirty="0" smtClean="0">
                <a:solidFill>
                  <a:srgbClr val="000000"/>
                </a:solidFill>
                <a:cs typeface="Times New Roman" panose="02020603050405020304" pitchFamily="18" charset="0"/>
              </a:rPr>
              <a:t>., </a:t>
            </a:r>
            <a:r>
              <a:rPr lang="ru-RU" sz="1050" b="1" dirty="0">
                <a:solidFill>
                  <a:srgbClr val="000000"/>
                </a:solidFill>
                <a:latin typeface="Times New Roman" panose="02020603050405020304" pitchFamily="18" charset="0"/>
              </a:rPr>
              <a:t>заместитель</a:t>
            </a:r>
            <a:r>
              <a:rPr lang="ru-RU" sz="1050" b="1" dirty="0">
                <a:solidFill>
                  <a:srgbClr val="000000"/>
                </a:solidFill>
                <a:cs typeface="Times New Roman" panose="02020603050405020304" pitchFamily="18" charset="0"/>
              </a:rPr>
              <a:t> </a:t>
            </a:r>
            <a:r>
              <a:rPr lang="ru-RU" sz="1050" b="1" dirty="0">
                <a:solidFill>
                  <a:srgbClr val="000000"/>
                </a:solidFill>
                <a:latin typeface="Times New Roman" panose="02020603050405020304" pitchFamily="18" charset="0"/>
              </a:rPr>
              <a:t>директора</a:t>
            </a:r>
            <a:r>
              <a:rPr lang="en-US" sz="1050" b="1" dirty="0">
                <a:solidFill>
                  <a:srgbClr val="000000"/>
                </a:solidFill>
                <a:latin typeface="Times New Roman" panose="02020603050405020304" pitchFamily="18" charset="0"/>
              </a:rPr>
              <a:t> </a:t>
            </a:r>
            <a:r>
              <a:rPr lang="ru-RU" sz="1050" b="1" dirty="0">
                <a:solidFill>
                  <a:srgbClr val="000000"/>
                </a:solidFill>
                <a:latin typeface="Times New Roman" panose="02020603050405020304" pitchFamily="18" charset="0"/>
              </a:rPr>
              <a:t>по</a:t>
            </a:r>
            <a:r>
              <a:rPr lang="ru-RU" sz="1050" b="1" dirty="0">
                <a:solidFill>
                  <a:srgbClr val="000000"/>
                </a:solidFill>
                <a:cs typeface="Times New Roman" panose="02020603050405020304" pitchFamily="18" charset="0"/>
              </a:rPr>
              <a:t> </a:t>
            </a:r>
            <a:r>
              <a:rPr lang="ru-RU" sz="1050" b="1" dirty="0">
                <a:solidFill>
                  <a:srgbClr val="000000"/>
                </a:solidFill>
                <a:latin typeface="Times New Roman" panose="02020603050405020304" pitchFamily="18" charset="0"/>
              </a:rPr>
              <a:t>УР</a:t>
            </a:r>
            <a:r>
              <a:rPr lang="ru-RU" sz="1050" b="1" dirty="0">
                <a:solidFill>
                  <a:srgbClr val="000000"/>
                </a:solidFill>
                <a:cs typeface="Times New Roman" panose="02020603050405020304" pitchFamily="18" charset="0"/>
              </a:rPr>
              <a:t>,</a:t>
            </a:r>
            <a:endParaRPr lang="ru-RU" sz="1050" b="1" dirty="0"/>
          </a:p>
          <a:p>
            <a:pPr marL="342900" marR="114300" lvl="0" indent="-342900">
              <a:spcBef>
                <a:spcPts val="500"/>
              </a:spcBef>
              <a:spcAft>
                <a:spcPts val="500"/>
              </a:spcAft>
              <a:tabLst>
                <a:tab pos="457200" algn="l"/>
              </a:tabLst>
            </a:pPr>
            <a:r>
              <a:rPr lang="ru-RU" sz="1050" b="1" dirty="0" smtClean="0">
                <a:solidFill>
                  <a:srgbClr val="000000"/>
                </a:solidFill>
                <a:latin typeface="Times New Roman" panose="02020603050405020304" pitchFamily="18" charset="0"/>
                <a:cs typeface="Times New Roman" panose="02020603050405020304" pitchFamily="18" charset="0"/>
              </a:rPr>
              <a:t>Ларичева О.Ф</a:t>
            </a:r>
            <a:r>
              <a:rPr lang="ru-RU" sz="1050" b="1" dirty="0" smtClean="0">
                <a:solidFill>
                  <a:srgbClr val="000000"/>
                </a:solidFill>
                <a:cs typeface="Times New Roman" panose="02020603050405020304" pitchFamily="18" charset="0"/>
              </a:rPr>
              <a:t>., </a:t>
            </a:r>
            <a:r>
              <a:rPr lang="ru-RU" sz="1050" b="1" dirty="0">
                <a:solidFill>
                  <a:srgbClr val="000000"/>
                </a:solidFill>
                <a:latin typeface="Times New Roman" panose="02020603050405020304" pitchFamily="18" charset="0"/>
              </a:rPr>
              <a:t>заместитель</a:t>
            </a:r>
            <a:r>
              <a:rPr lang="ru-RU" sz="1050" b="1" dirty="0">
                <a:solidFill>
                  <a:srgbClr val="000000"/>
                </a:solidFill>
                <a:cs typeface="Times New Roman" panose="02020603050405020304" pitchFamily="18" charset="0"/>
              </a:rPr>
              <a:t> </a:t>
            </a:r>
            <a:r>
              <a:rPr lang="ru-RU" sz="1050" b="1" dirty="0">
                <a:solidFill>
                  <a:srgbClr val="000000"/>
                </a:solidFill>
                <a:latin typeface="Times New Roman" panose="02020603050405020304" pitchFamily="18" charset="0"/>
              </a:rPr>
              <a:t>директора</a:t>
            </a:r>
            <a:r>
              <a:rPr lang="ru-RU" sz="1050" b="1" dirty="0">
                <a:solidFill>
                  <a:srgbClr val="000000"/>
                </a:solidFill>
                <a:cs typeface="Times New Roman" panose="02020603050405020304" pitchFamily="18" charset="0"/>
              </a:rPr>
              <a:t> </a:t>
            </a:r>
            <a:r>
              <a:rPr lang="ru-RU" sz="1050" b="1" dirty="0" smtClean="0">
                <a:solidFill>
                  <a:srgbClr val="000000"/>
                </a:solidFill>
                <a:latin typeface="Times New Roman" panose="02020603050405020304" pitchFamily="18" charset="0"/>
              </a:rPr>
              <a:t>по</a:t>
            </a:r>
            <a:r>
              <a:rPr lang="ru-RU" sz="1050" b="1" dirty="0">
                <a:solidFill>
                  <a:srgbClr val="000000"/>
                </a:solidFill>
                <a:latin typeface="Times New Roman" panose="02020603050405020304" pitchFamily="18" charset="0"/>
                <a:cs typeface="Times New Roman" panose="02020603050405020304" pitchFamily="18" charset="0"/>
              </a:rPr>
              <a:t> </a:t>
            </a:r>
            <a:r>
              <a:rPr lang="ru-RU" sz="1050" b="1" dirty="0" smtClean="0">
                <a:solidFill>
                  <a:srgbClr val="000000"/>
                </a:solidFill>
                <a:latin typeface="Times New Roman" panose="02020603050405020304" pitchFamily="18" charset="0"/>
                <a:cs typeface="Times New Roman" panose="02020603050405020304" pitchFamily="18" charset="0"/>
              </a:rPr>
              <a:t>В Р.</a:t>
            </a:r>
            <a:endParaRPr lang="ru-RU" sz="1050" b="1" dirty="0"/>
          </a:p>
          <a:p>
            <a:pPr marL="342900" marR="114300" lvl="0" indent="-342900">
              <a:spcBef>
                <a:spcPts val="500"/>
              </a:spcBef>
              <a:spcAft>
                <a:spcPts val="500"/>
              </a:spcAft>
              <a:tabLst>
                <a:tab pos="457200" algn="l"/>
              </a:tabLst>
            </a:pPr>
            <a:r>
              <a:rPr lang="ru-RU" sz="1050" b="1" dirty="0" smtClean="0">
                <a:solidFill>
                  <a:srgbClr val="000000"/>
                </a:solidFill>
                <a:latin typeface="Times New Roman" panose="02020603050405020304" pitchFamily="18" charset="0"/>
                <a:cs typeface="Times New Roman" panose="02020603050405020304" pitchFamily="18" charset="0"/>
              </a:rPr>
              <a:t>Занкина Н.В</a:t>
            </a:r>
            <a:r>
              <a:rPr lang="ru-RU" sz="1050" b="1" dirty="0" smtClean="0">
                <a:solidFill>
                  <a:srgbClr val="000000"/>
                </a:solidFill>
                <a:cs typeface="Times New Roman" panose="02020603050405020304" pitchFamily="18" charset="0"/>
              </a:rPr>
              <a:t>., </a:t>
            </a:r>
            <a:r>
              <a:rPr lang="ru-RU" sz="1050" b="1" dirty="0" smtClean="0">
                <a:solidFill>
                  <a:srgbClr val="000000"/>
                </a:solidFill>
                <a:latin typeface="Times New Roman" panose="02020603050405020304" pitchFamily="18" charset="0"/>
                <a:cs typeface="Times New Roman" panose="02020603050405020304" pitchFamily="18" charset="0"/>
              </a:rPr>
              <a:t>учитель начальных классов.</a:t>
            </a:r>
            <a:endParaRPr lang="ru-RU" sz="1050" b="1" dirty="0"/>
          </a:p>
          <a:p>
            <a:pPr marL="342900" marR="114300" lvl="0" indent="-342900">
              <a:spcBef>
                <a:spcPts val="500"/>
              </a:spcBef>
              <a:spcAft>
                <a:spcPts val="500"/>
              </a:spcAft>
              <a:tabLst>
                <a:tab pos="457200" algn="l"/>
              </a:tabLst>
            </a:pPr>
            <a:r>
              <a:rPr lang="ru-RU" sz="1050" b="1" dirty="0" err="1" smtClean="0">
                <a:solidFill>
                  <a:srgbClr val="000000"/>
                </a:solidFill>
                <a:latin typeface="Times New Roman" panose="02020603050405020304" pitchFamily="18" charset="0"/>
              </a:rPr>
              <a:t>Кинзябулатова</a:t>
            </a:r>
            <a:r>
              <a:rPr lang="ru-RU" sz="1050" b="1" dirty="0" smtClean="0">
                <a:solidFill>
                  <a:srgbClr val="000000"/>
                </a:solidFill>
                <a:latin typeface="Times New Roman" panose="02020603050405020304" pitchFamily="18" charset="0"/>
              </a:rPr>
              <a:t> Г.В. Учитель русского языка.</a:t>
            </a:r>
            <a:endParaRPr lang="ru-RU" sz="1050" b="1" dirty="0"/>
          </a:p>
          <a:p>
            <a:pPr marL="342900" marR="114300" lvl="0" indent="-342900">
              <a:spcBef>
                <a:spcPts val="500"/>
              </a:spcBef>
              <a:spcAft>
                <a:spcPts val="500"/>
              </a:spcAft>
              <a:tabLst>
                <a:tab pos="457200" algn="l"/>
              </a:tabLst>
            </a:pPr>
            <a:r>
              <a:rPr lang="ru-RU" sz="1050" b="1" dirty="0" smtClean="0">
                <a:solidFill>
                  <a:srgbClr val="000000"/>
                </a:solidFill>
                <a:latin typeface="Times New Roman" panose="02020603050405020304" pitchFamily="18" charset="0"/>
              </a:rPr>
              <a:t>Кормакова Т.Н. учитель математики.</a:t>
            </a:r>
            <a:endParaRPr lang="ru-RU" sz="1050" b="1" dirty="0"/>
          </a:p>
          <a:p>
            <a:pPr marL="342900" marR="114300" lvl="0" indent="-342900">
              <a:spcBef>
                <a:spcPts val="500"/>
              </a:spcBef>
              <a:spcAft>
                <a:spcPts val="500"/>
              </a:spcAft>
              <a:tabLst>
                <a:tab pos="457200" algn="l"/>
              </a:tabLst>
            </a:pPr>
            <a:r>
              <a:rPr lang="ru-RU" sz="1050" b="1" dirty="0" smtClean="0">
                <a:solidFill>
                  <a:srgbClr val="000000"/>
                </a:solidFill>
                <a:latin typeface="Times New Roman" panose="02020603050405020304" pitchFamily="18" charset="0"/>
              </a:rPr>
              <a:t>Фазлиахметова А.Р. Учитель истории и обществознания.</a:t>
            </a:r>
            <a:endParaRPr lang="ru-RU" sz="1050" b="1" dirty="0"/>
          </a:p>
          <a:p>
            <a:pPr marL="342900" marR="114300" lvl="0" indent="-342900">
              <a:spcBef>
                <a:spcPts val="500"/>
              </a:spcBef>
              <a:spcAft>
                <a:spcPts val="500"/>
              </a:spcAft>
              <a:tabLst>
                <a:tab pos="457200" algn="l"/>
              </a:tabLst>
            </a:pPr>
            <a:r>
              <a:rPr lang="ru-RU" sz="1050" b="1" dirty="0" smtClean="0">
                <a:solidFill>
                  <a:srgbClr val="000000"/>
                </a:solidFill>
                <a:latin typeface="Times New Roman" panose="02020603050405020304" pitchFamily="18" charset="0"/>
              </a:rPr>
              <a:t>Ляпаева Н.М. школьный библиотекарь.</a:t>
            </a:r>
            <a:endParaRPr lang="ru-RU" sz="1050" b="1" dirty="0"/>
          </a:p>
        </p:txBody>
      </p:sp>
    </p:spTree>
    <p:extLst>
      <p:ext uri="{BB962C8B-B14F-4D97-AF65-F5344CB8AC3E}">
        <p14:creationId xmlns="" xmlns:p14="http://schemas.microsoft.com/office/powerpoint/2010/main" val="25224272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rotWithShape="1">
          <a:blip r:embed="rId2">
            <a:extLst>
              <a:ext uri="{28A0092B-C50C-407E-A947-70E740481C1C}">
                <a14:useLocalDpi xmlns="" xmlns:a14="http://schemas.microsoft.com/office/drawing/2010/main" val="0"/>
              </a:ext>
            </a:extLst>
          </a:blip>
          <a:srcRect l="26132" t="27304" r="25087" b="23815"/>
          <a:stretch/>
        </p:blipFill>
        <p:spPr>
          <a:xfrm>
            <a:off x="10177054" y="0"/>
            <a:ext cx="2140129" cy="1345223"/>
          </a:xfrm>
          <a:prstGeom prst="rect">
            <a:avLst/>
          </a:prstGeom>
        </p:spPr>
      </p:pic>
      <p:sp>
        <p:nvSpPr>
          <p:cNvPr id="7" name="Прямоугольник 6"/>
          <p:cNvSpPr/>
          <p:nvPr/>
        </p:nvSpPr>
        <p:spPr>
          <a:xfrm>
            <a:off x="615142" y="0"/>
            <a:ext cx="10183091" cy="646331"/>
          </a:xfrm>
          <a:prstGeom prst="rect">
            <a:avLst/>
          </a:prstGeom>
        </p:spPr>
        <p:txBody>
          <a:bodyPr wrap="square">
            <a:spAutoFit/>
          </a:bodyPr>
          <a:lstStyle/>
          <a:p>
            <a:pPr algn="ctr"/>
            <a:r>
              <a:rPr lang="ru-RU" b="1" dirty="0">
                <a:latin typeface="Times New Roman" panose="02020603050405020304" pitchFamily="18" charset="0"/>
                <a:ea typeface="Times New Roman" panose="02020603050405020304" pitchFamily="18" charset="0"/>
                <a:cs typeface="Times New Roman" panose="02020603050405020304" pitchFamily="18" charset="0"/>
              </a:rPr>
              <a:t>ДОРОЖНАЯ КАРТА</a:t>
            </a:r>
            <a:endParaRPr lang="ru-RU" sz="1600" dirty="0">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ru-RU" b="1" dirty="0">
                <a:latin typeface="Times New Roman" panose="02020603050405020304" pitchFamily="18" charset="0"/>
                <a:ea typeface="Times New Roman" panose="02020603050405020304" pitchFamily="18" charset="0"/>
                <a:cs typeface="Times New Roman" panose="02020603050405020304" pitchFamily="18" charset="0"/>
              </a:rPr>
              <a:t>мероприятий по обеспечению перехода на новые ФГОС НОО, ФГОС ООО на 2021–2027 годы </a:t>
            </a:r>
            <a:endParaRPr lang="ru-RU" sz="16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graphicFrame>
        <p:nvGraphicFramePr>
          <p:cNvPr id="8" name="Таблица 7"/>
          <p:cNvGraphicFramePr>
            <a:graphicFrameLocks noGrp="1"/>
          </p:cNvGraphicFramePr>
          <p:nvPr>
            <p:extLst>
              <p:ext uri="{D42A27DB-BD31-4B8C-83A1-F6EECF244321}">
                <p14:modId xmlns="" xmlns:p14="http://schemas.microsoft.com/office/powerpoint/2010/main" val="3830697922"/>
              </p:ext>
            </p:extLst>
          </p:nvPr>
        </p:nvGraphicFramePr>
        <p:xfrm>
          <a:off x="881148" y="951418"/>
          <a:ext cx="10365970" cy="5906582"/>
        </p:xfrm>
        <a:graphic>
          <a:graphicData uri="http://schemas.openxmlformats.org/drawingml/2006/table">
            <a:tbl>
              <a:tblPr>
                <a:tableStyleId>{5C22544A-7EE6-4342-B048-85BDC9FD1C3A}</a:tableStyleId>
              </a:tblPr>
              <a:tblGrid>
                <a:gridCol w="491519">
                  <a:extLst>
                    <a:ext uri="{9D8B030D-6E8A-4147-A177-3AD203B41FA5}">
                      <a16:colId xmlns="" xmlns:a16="http://schemas.microsoft.com/office/drawing/2014/main" val="3848001035"/>
                    </a:ext>
                  </a:extLst>
                </a:gridCol>
                <a:gridCol w="4633792">
                  <a:extLst>
                    <a:ext uri="{9D8B030D-6E8A-4147-A177-3AD203B41FA5}">
                      <a16:colId xmlns="" xmlns:a16="http://schemas.microsoft.com/office/drawing/2014/main" val="1710960459"/>
                    </a:ext>
                  </a:extLst>
                </a:gridCol>
                <a:gridCol w="1387124">
                  <a:extLst>
                    <a:ext uri="{9D8B030D-6E8A-4147-A177-3AD203B41FA5}">
                      <a16:colId xmlns="" xmlns:a16="http://schemas.microsoft.com/office/drawing/2014/main" val="1652973469"/>
                    </a:ext>
                  </a:extLst>
                </a:gridCol>
                <a:gridCol w="3853535">
                  <a:extLst>
                    <a:ext uri="{9D8B030D-6E8A-4147-A177-3AD203B41FA5}">
                      <a16:colId xmlns="" xmlns:a16="http://schemas.microsoft.com/office/drawing/2014/main" val="1863919770"/>
                    </a:ext>
                  </a:extLst>
                </a:gridCol>
              </a:tblGrid>
              <a:tr h="244116">
                <a:tc>
                  <a:txBody>
                    <a:bodyPr/>
                    <a:lstStyle/>
                    <a:p>
                      <a:pPr algn="just"/>
                      <a:r>
                        <a:rPr lang="en-US" sz="900">
                          <a:effectLst/>
                          <a:latin typeface="Times New Roman" panose="02020603050405020304" pitchFamily="18" charset="0"/>
                          <a:cs typeface="Times New Roman" panose="02020603050405020304" pitchFamily="18" charset="0"/>
                        </a:rPr>
                        <a:t>№ п/п</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en-US" sz="900" dirty="0" err="1">
                          <a:effectLst/>
                          <a:latin typeface="Times New Roman" panose="02020603050405020304" pitchFamily="18" charset="0"/>
                          <a:cs typeface="Times New Roman" panose="02020603050405020304" pitchFamily="18" charset="0"/>
                        </a:rPr>
                        <a:t>Мероприятия</a:t>
                      </a:r>
                      <a:endParaRPr lang="ru-RU"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en-US" sz="900">
                          <a:effectLst/>
                          <a:latin typeface="Times New Roman" panose="02020603050405020304" pitchFamily="18" charset="0"/>
                          <a:cs typeface="Times New Roman" panose="02020603050405020304" pitchFamily="18" charset="0"/>
                        </a:rPr>
                        <a:t>Сроки исполнения</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en-US" sz="900">
                          <a:effectLst/>
                          <a:latin typeface="Times New Roman" panose="02020603050405020304" pitchFamily="18" charset="0"/>
                          <a:cs typeface="Times New Roman" panose="02020603050405020304" pitchFamily="18" charset="0"/>
                        </a:rPr>
                        <a:t>Результат</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extLst>
                  <a:ext uri="{0D108BD9-81ED-4DB2-BD59-A6C34878D82A}">
                    <a16:rowId xmlns="" xmlns:a16="http://schemas.microsoft.com/office/drawing/2014/main" val="608492175"/>
                  </a:ext>
                </a:extLst>
              </a:tr>
              <a:tr h="180603">
                <a:tc gridSpan="4">
                  <a:txBody>
                    <a:bodyPr/>
                    <a:lstStyle/>
                    <a:p>
                      <a:pPr algn="just"/>
                      <a:r>
                        <a:rPr lang="ru-RU" sz="900" dirty="0">
                          <a:effectLst/>
                          <a:latin typeface="Times New Roman" panose="02020603050405020304" pitchFamily="18" charset="0"/>
                          <a:cs typeface="Times New Roman" panose="02020603050405020304" pitchFamily="18" charset="0"/>
                        </a:rPr>
                        <a:t>1. </a:t>
                      </a:r>
                      <a:r>
                        <a:rPr lang="ru-RU" sz="900" b="1" dirty="0">
                          <a:effectLst/>
                          <a:latin typeface="Times New Roman" panose="02020603050405020304" pitchFamily="18" charset="0"/>
                          <a:cs typeface="Times New Roman" panose="02020603050405020304" pitchFamily="18" charset="0"/>
                        </a:rPr>
                        <a:t>Организационное обеспечение постепенного перехода на обучение по новым ФГОС НОО и ФГОС ООО</a:t>
                      </a:r>
                      <a:endParaRPr lang="ru-RU" sz="9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 xmlns:a16="http://schemas.microsoft.com/office/drawing/2014/main" val="1224795027"/>
                  </a:ext>
                </a:extLst>
              </a:tr>
              <a:tr h="340954">
                <a:tc>
                  <a:txBody>
                    <a:bodyPr/>
                    <a:lstStyle/>
                    <a:p>
                      <a:pPr algn="just"/>
                      <a:r>
                        <a:rPr lang="en-US" sz="900">
                          <a:effectLst/>
                          <a:latin typeface="Times New Roman" panose="02020603050405020304" pitchFamily="18" charset="0"/>
                          <a:cs typeface="Times New Roman" panose="02020603050405020304" pitchFamily="18" charset="0"/>
                        </a:rPr>
                        <a:t>1</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ru-RU" sz="900">
                          <a:effectLst/>
                          <a:latin typeface="Times New Roman" panose="02020603050405020304" pitchFamily="18" charset="0"/>
                          <a:cs typeface="Times New Roman" panose="02020603050405020304" pitchFamily="18" charset="0"/>
                        </a:rPr>
                        <a:t>Создание рабочей группы по обеспечению перехода на новые ФГОС НОО и ФГОС ООО</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en-US" sz="900">
                          <a:effectLst/>
                          <a:latin typeface="Times New Roman" panose="02020603050405020304" pitchFamily="18" charset="0"/>
                          <a:cs typeface="Times New Roman" panose="02020603050405020304" pitchFamily="18" charset="0"/>
                        </a:rPr>
                        <a:t>Август 2021 </a:t>
                      </a:r>
                      <a:endParaRPr lang="ru-RU" sz="900">
                        <a:effectLst/>
                        <a:latin typeface="Times New Roman" panose="02020603050405020304" pitchFamily="18" charset="0"/>
                        <a:cs typeface="Times New Roman" panose="02020603050405020304" pitchFamily="18" charset="0"/>
                      </a:endParaRPr>
                    </a:p>
                    <a:p>
                      <a:pPr algn="just"/>
                      <a:r>
                        <a:rPr lang="en-US" sz="900">
                          <a:effectLst/>
                          <a:latin typeface="Times New Roman" panose="02020603050405020304" pitchFamily="18" charset="0"/>
                          <a:cs typeface="Times New Roman" panose="02020603050405020304" pitchFamily="18" charset="0"/>
                        </a:rPr>
                        <a:t>года</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ru-RU" sz="900">
                          <a:effectLst/>
                          <a:latin typeface="Times New Roman" panose="02020603050405020304" pitchFamily="18" charset="0"/>
                          <a:cs typeface="Times New Roman" panose="02020603050405020304" pitchFamily="18" charset="0"/>
                        </a:rPr>
                        <a:t>Приказ о создании рабочих групп по обеспечению перехода на ФГОС НОО и ФГОС ООО</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extLst>
                  <a:ext uri="{0D108BD9-81ED-4DB2-BD59-A6C34878D82A}">
                    <a16:rowId xmlns="" xmlns:a16="http://schemas.microsoft.com/office/drawing/2014/main" val="31256499"/>
                  </a:ext>
                </a:extLst>
              </a:tr>
              <a:tr h="468317">
                <a:tc>
                  <a:txBody>
                    <a:bodyPr/>
                    <a:lstStyle/>
                    <a:p>
                      <a:pPr algn="just"/>
                      <a:r>
                        <a:rPr lang="en-US" sz="900">
                          <a:effectLst/>
                          <a:latin typeface="Times New Roman" panose="02020603050405020304" pitchFamily="18" charset="0"/>
                          <a:cs typeface="Times New Roman" panose="02020603050405020304" pitchFamily="18" charset="0"/>
                        </a:rPr>
                        <a:t>2</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ru-RU" sz="900">
                          <a:effectLst/>
                          <a:latin typeface="Times New Roman" panose="02020603050405020304" pitchFamily="18" charset="0"/>
                          <a:cs typeface="Times New Roman" panose="02020603050405020304" pitchFamily="18" charset="0"/>
                        </a:rPr>
                        <a:t>Проведение общешкольного родительского собрания, посвященного постепенному переходу на новые ФГОС НОО и ООО за период 2022–2027 годов</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en-US" sz="900">
                          <a:effectLst/>
                          <a:latin typeface="Times New Roman" panose="02020603050405020304" pitchFamily="18" charset="0"/>
                          <a:cs typeface="Times New Roman" panose="02020603050405020304" pitchFamily="18" charset="0"/>
                        </a:rPr>
                        <a:t>Август 2021 года,  август 2022 года</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ru-RU" sz="900">
                          <a:effectLst/>
                          <a:latin typeface="Times New Roman" panose="02020603050405020304" pitchFamily="18" charset="0"/>
                          <a:cs typeface="Times New Roman" panose="02020603050405020304" pitchFamily="18" charset="0"/>
                        </a:rPr>
                        <a:t>Протокол общешкольного родительского собрания, посвященного постепенному переходу на новые ФГОС НОО и ООО за период 2022–2027 годов</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extLst>
                  <a:ext uri="{0D108BD9-81ED-4DB2-BD59-A6C34878D82A}">
                    <a16:rowId xmlns="" xmlns:a16="http://schemas.microsoft.com/office/drawing/2014/main" val="1356664191"/>
                  </a:ext>
                </a:extLst>
              </a:tr>
              <a:tr h="340954">
                <a:tc>
                  <a:txBody>
                    <a:bodyPr/>
                    <a:lstStyle/>
                    <a:p>
                      <a:pPr algn="just"/>
                      <a:r>
                        <a:rPr lang="en-US" sz="900">
                          <a:effectLst/>
                          <a:latin typeface="Times New Roman" panose="02020603050405020304" pitchFamily="18" charset="0"/>
                          <a:cs typeface="Times New Roman" panose="02020603050405020304" pitchFamily="18" charset="0"/>
                        </a:rPr>
                        <a:t>3</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ru-RU" sz="900">
                          <a:effectLst/>
                          <a:latin typeface="Times New Roman" panose="02020603050405020304" pitchFamily="18" charset="0"/>
                          <a:cs typeface="Times New Roman" panose="02020603050405020304" pitchFamily="18" charset="0"/>
                        </a:rPr>
                        <a:t>Проведение классных родительских собраний в 1-х классах, посвященных обучению по новым ФГОС НОО</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en-US" sz="900">
                          <a:effectLst/>
                          <a:latin typeface="Times New Roman" panose="02020603050405020304" pitchFamily="18" charset="0"/>
                          <a:cs typeface="Times New Roman" panose="02020603050405020304" pitchFamily="18" charset="0"/>
                        </a:rPr>
                        <a:t>Май, ежегодно с 2022 года</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ru-RU" sz="900">
                          <a:effectLst/>
                          <a:latin typeface="Times New Roman" panose="02020603050405020304" pitchFamily="18" charset="0"/>
                          <a:cs typeface="Times New Roman" panose="02020603050405020304" pitchFamily="18" charset="0"/>
                        </a:rPr>
                        <a:t>Протоколы классных родительских собраний в 1-х классах, посвященных обучению по новым ФГОС НОО</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extLst>
                  <a:ext uri="{0D108BD9-81ED-4DB2-BD59-A6C34878D82A}">
                    <a16:rowId xmlns="" xmlns:a16="http://schemas.microsoft.com/office/drawing/2014/main" val="1153664435"/>
                  </a:ext>
                </a:extLst>
              </a:tr>
              <a:tr h="340954">
                <a:tc>
                  <a:txBody>
                    <a:bodyPr/>
                    <a:lstStyle/>
                    <a:p>
                      <a:pPr algn="just"/>
                      <a:r>
                        <a:rPr lang="en-US" sz="900">
                          <a:effectLst/>
                          <a:latin typeface="Times New Roman" panose="02020603050405020304" pitchFamily="18" charset="0"/>
                          <a:cs typeface="Times New Roman" panose="02020603050405020304" pitchFamily="18" charset="0"/>
                        </a:rPr>
                        <a:t>4</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ru-RU" sz="900">
                          <a:effectLst/>
                          <a:latin typeface="Times New Roman" panose="02020603050405020304" pitchFamily="18" charset="0"/>
                          <a:cs typeface="Times New Roman" panose="02020603050405020304" pitchFamily="18" charset="0"/>
                        </a:rPr>
                        <a:t>Проведение классных родительских собраний в 5-х классах, посвященных переходу на новые ФГОС ООО</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en-US" sz="900">
                          <a:effectLst/>
                          <a:latin typeface="Times New Roman" panose="02020603050405020304" pitchFamily="18" charset="0"/>
                          <a:cs typeface="Times New Roman" panose="02020603050405020304" pitchFamily="18" charset="0"/>
                        </a:rPr>
                        <a:t>Май, ежегодно, 2022–2024 годы</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ru-RU" sz="900">
                          <a:effectLst/>
                          <a:latin typeface="Times New Roman" panose="02020603050405020304" pitchFamily="18" charset="0"/>
                          <a:cs typeface="Times New Roman" panose="02020603050405020304" pitchFamily="18" charset="0"/>
                        </a:rPr>
                        <a:t>Протоколы классных родительских собраний в 5-х классах, посвященных переходу на новые ФГОС ООО</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extLst>
                  <a:ext uri="{0D108BD9-81ED-4DB2-BD59-A6C34878D82A}">
                    <a16:rowId xmlns="" xmlns:a16="http://schemas.microsoft.com/office/drawing/2014/main" val="416390413"/>
                  </a:ext>
                </a:extLst>
              </a:tr>
              <a:tr h="468317">
                <a:tc>
                  <a:txBody>
                    <a:bodyPr/>
                    <a:lstStyle/>
                    <a:p>
                      <a:pPr algn="just"/>
                      <a:r>
                        <a:rPr lang="en-US" sz="900">
                          <a:effectLst/>
                          <a:latin typeface="Times New Roman" panose="02020603050405020304" pitchFamily="18" charset="0"/>
                          <a:cs typeface="Times New Roman" panose="02020603050405020304" pitchFamily="18" charset="0"/>
                        </a:rPr>
                        <a:t>5</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ru-RU" sz="900">
                          <a:effectLst/>
                          <a:latin typeface="Times New Roman" panose="02020603050405020304" pitchFamily="18" charset="0"/>
                          <a:cs typeface="Times New Roman" panose="02020603050405020304" pitchFamily="18" charset="0"/>
                        </a:rPr>
                        <a:t>Проведение просветительских мероприятий, направленных на повышение компетентности педагогов образовательной организации и родителей обучающихся</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ru-RU" sz="900">
                          <a:effectLst/>
                          <a:latin typeface="Times New Roman" panose="02020603050405020304" pitchFamily="18" charset="0"/>
                          <a:cs typeface="Times New Roman" panose="02020603050405020304" pitchFamily="18" charset="0"/>
                        </a:rPr>
                        <a:t>Ежегодно, в соответствии с графиком</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ru-RU" sz="900">
                          <a:effectLst/>
                          <a:latin typeface="Times New Roman" panose="02020603050405020304" pitchFamily="18" charset="0"/>
                          <a:cs typeface="Times New Roman" panose="02020603050405020304" pitchFamily="18" charset="0"/>
                        </a:rPr>
                        <a:t>Пакет информационно-методических материалов  о проведенных просветительских мероприятиях</a:t>
                      </a:r>
                    </a:p>
                    <a:p>
                      <a:pPr algn="just"/>
                      <a:r>
                        <a:rPr lang="ru-RU" sz="900">
                          <a:effectLst/>
                          <a:latin typeface="Times New Roman" panose="02020603050405020304" pitchFamily="18" charset="0"/>
                          <a:cs typeface="Times New Roman" panose="02020603050405020304" pitchFamily="18" charset="0"/>
                        </a:rPr>
                        <a:t>Разделы на сайте ОО</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extLst>
                  <a:ext uri="{0D108BD9-81ED-4DB2-BD59-A6C34878D82A}">
                    <a16:rowId xmlns="" xmlns:a16="http://schemas.microsoft.com/office/drawing/2014/main" val="647237969"/>
                  </a:ext>
                </a:extLst>
              </a:tr>
              <a:tr h="468317">
                <a:tc>
                  <a:txBody>
                    <a:bodyPr/>
                    <a:lstStyle/>
                    <a:p>
                      <a:pPr algn="just"/>
                      <a:r>
                        <a:rPr lang="en-US" sz="900">
                          <a:effectLst/>
                          <a:latin typeface="Times New Roman" panose="02020603050405020304" pitchFamily="18" charset="0"/>
                          <a:cs typeface="Times New Roman" panose="02020603050405020304" pitchFamily="18" charset="0"/>
                        </a:rPr>
                        <a:t>6</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ru-RU" sz="900">
                          <a:effectLst/>
                          <a:latin typeface="Times New Roman" panose="02020603050405020304" pitchFamily="18" charset="0"/>
                          <a:cs typeface="Times New Roman" panose="02020603050405020304" pitchFamily="18" charset="0"/>
                        </a:rPr>
                        <a:t>Анализ имеющихся в образовательной организации условий и ресурсного обеспечения реализации образовательных программ НОО и ООО в соответствии с требованиями новых ФГОС НОО и ООО</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en-US" sz="900">
                          <a:effectLst/>
                          <a:latin typeface="Times New Roman" panose="02020603050405020304" pitchFamily="18" charset="0"/>
                          <a:cs typeface="Times New Roman" panose="02020603050405020304" pitchFamily="18" charset="0"/>
                        </a:rPr>
                        <a:t>Октябрь 2021 </a:t>
                      </a:r>
                      <a:endParaRPr lang="ru-RU" sz="900">
                        <a:effectLst/>
                        <a:latin typeface="Times New Roman" panose="02020603050405020304" pitchFamily="18" charset="0"/>
                        <a:cs typeface="Times New Roman" panose="02020603050405020304" pitchFamily="18" charset="0"/>
                      </a:endParaRPr>
                    </a:p>
                    <a:p>
                      <a:pPr algn="just"/>
                      <a:r>
                        <a:rPr lang="en-US" sz="900">
                          <a:effectLst/>
                          <a:latin typeface="Times New Roman" panose="02020603050405020304" pitchFamily="18" charset="0"/>
                          <a:cs typeface="Times New Roman" panose="02020603050405020304" pitchFamily="18" charset="0"/>
                        </a:rPr>
                        <a:t>года</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ru-RU" sz="900">
                          <a:effectLst/>
                          <a:latin typeface="Times New Roman" panose="02020603050405020304" pitchFamily="18" charset="0"/>
                          <a:cs typeface="Times New Roman" panose="02020603050405020304" pitchFamily="18" charset="0"/>
                        </a:rPr>
                        <a:t>Аналитическая записка об оценке условий образовательной организации с учетом требований новых ФГОС НОО и ООО</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extLst>
                  <a:ext uri="{0D108BD9-81ED-4DB2-BD59-A6C34878D82A}">
                    <a16:rowId xmlns="" xmlns:a16="http://schemas.microsoft.com/office/drawing/2014/main" val="3487079476"/>
                  </a:ext>
                </a:extLst>
              </a:tr>
              <a:tr h="489219">
                <a:tc>
                  <a:txBody>
                    <a:bodyPr/>
                    <a:lstStyle/>
                    <a:p>
                      <a:pPr algn="just"/>
                      <a:r>
                        <a:rPr lang="en-US" sz="900" dirty="0">
                          <a:effectLst/>
                          <a:latin typeface="Times New Roman" panose="02020603050405020304" pitchFamily="18" charset="0"/>
                          <a:cs typeface="Times New Roman" panose="02020603050405020304" pitchFamily="18" charset="0"/>
                        </a:rPr>
                        <a:t>7</a:t>
                      </a:r>
                      <a:endParaRPr lang="ru-RU"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ru-RU" sz="900" dirty="0">
                          <a:effectLst/>
                          <a:latin typeface="Times New Roman" panose="02020603050405020304" pitchFamily="18" charset="0"/>
                          <a:cs typeface="Times New Roman" panose="02020603050405020304" pitchFamily="18" charset="0"/>
                        </a:rPr>
                        <a:t>Анализ соответствия материально-технической базы</a:t>
                      </a:r>
                      <a:r>
                        <a:rPr lang="en-US" sz="900" dirty="0">
                          <a:effectLst/>
                          <a:latin typeface="Times New Roman" panose="02020603050405020304" pitchFamily="18" charset="0"/>
                          <a:cs typeface="Times New Roman" panose="02020603050405020304" pitchFamily="18" charset="0"/>
                        </a:rPr>
                        <a:t> </a:t>
                      </a:r>
                      <a:r>
                        <a:rPr lang="ru-RU" sz="900" dirty="0">
                          <a:effectLst/>
                          <a:latin typeface="Times New Roman" panose="02020603050405020304" pitchFamily="18" charset="0"/>
                          <a:cs typeface="Times New Roman" panose="02020603050405020304" pitchFamily="18" charset="0"/>
                        </a:rPr>
                        <a:t>образовательной организации для реализации ООП НОО и ООО действующим санитарным и противопожарным нормам, нормам охраны труда</a:t>
                      </a:r>
                      <a:endParaRPr lang="ru-RU"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en-US" sz="900">
                          <a:effectLst/>
                          <a:latin typeface="Times New Roman" panose="02020603050405020304" pitchFamily="18" charset="0"/>
                          <a:cs typeface="Times New Roman" panose="02020603050405020304" pitchFamily="18" charset="0"/>
                        </a:rPr>
                        <a:t>Ноябрь 2021 – июнь 2022 </a:t>
                      </a:r>
                      <a:endParaRPr lang="ru-RU" sz="900">
                        <a:effectLst/>
                        <a:latin typeface="Times New Roman" panose="02020603050405020304" pitchFamily="18" charset="0"/>
                        <a:cs typeface="Times New Roman" panose="02020603050405020304" pitchFamily="18" charset="0"/>
                      </a:endParaRPr>
                    </a:p>
                    <a:p>
                      <a:pPr algn="just"/>
                      <a:r>
                        <a:rPr lang="en-US" sz="900">
                          <a:effectLst/>
                          <a:latin typeface="Times New Roman" panose="02020603050405020304" pitchFamily="18" charset="0"/>
                          <a:cs typeface="Times New Roman" panose="02020603050405020304" pitchFamily="18" charset="0"/>
                        </a:rPr>
                        <a:t>года</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ru-RU" sz="900" dirty="0">
                          <a:effectLst/>
                          <a:latin typeface="Times New Roman" panose="02020603050405020304" pitchFamily="18" charset="0"/>
                          <a:cs typeface="Times New Roman" panose="02020603050405020304" pitchFamily="18" charset="0"/>
                        </a:rPr>
                        <a:t>Аналитическая записка об оценке материально-технической базы реализации ООП НОО и ООО,</a:t>
                      </a:r>
                      <a:r>
                        <a:rPr lang="en-US" sz="900" dirty="0">
                          <a:effectLst/>
                          <a:latin typeface="Times New Roman" panose="02020603050405020304" pitchFamily="18" charset="0"/>
                          <a:cs typeface="Times New Roman" panose="02020603050405020304" pitchFamily="18" charset="0"/>
                        </a:rPr>
                        <a:t> </a:t>
                      </a:r>
                      <a:r>
                        <a:rPr lang="ru-RU" sz="900" dirty="0">
                          <a:effectLst/>
                          <a:latin typeface="Times New Roman" panose="02020603050405020304" pitchFamily="18" charset="0"/>
                          <a:cs typeface="Times New Roman" panose="02020603050405020304" pitchFamily="18" charset="0"/>
                        </a:rPr>
                        <a:t>приведение ее в соответствие с требованиями новых</a:t>
                      </a:r>
                      <a:r>
                        <a:rPr lang="en-US" sz="900" dirty="0">
                          <a:effectLst/>
                          <a:latin typeface="Times New Roman" panose="02020603050405020304" pitchFamily="18" charset="0"/>
                          <a:cs typeface="Times New Roman" panose="02020603050405020304" pitchFamily="18" charset="0"/>
                        </a:rPr>
                        <a:t> </a:t>
                      </a:r>
                      <a:r>
                        <a:rPr lang="ru-RU" sz="900" dirty="0">
                          <a:effectLst/>
                          <a:latin typeface="Times New Roman" panose="02020603050405020304" pitchFamily="18" charset="0"/>
                          <a:cs typeface="Times New Roman" panose="02020603050405020304" pitchFamily="18" charset="0"/>
                        </a:rPr>
                        <a:t>ФГОС НОО и ООО</a:t>
                      </a:r>
                      <a:endParaRPr lang="ru-RU"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extLst>
                  <a:ext uri="{0D108BD9-81ED-4DB2-BD59-A6C34878D82A}">
                    <a16:rowId xmlns="" xmlns:a16="http://schemas.microsoft.com/office/drawing/2014/main" val="2404664588"/>
                  </a:ext>
                </a:extLst>
              </a:tr>
              <a:tr h="756030">
                <a:tc>
                  <a:txBody>
                    <a:bodyPr/>
                    <a:lstStyle/>
                    <a:p>
                      <a:pPr algn="just"/>
                      <a:r>
                        <a:rPr lang="en-US" sz="900">
                          <a:effectLst/>
                          <a:latin typeface="Times New Roman" panose="02020603050405020304" pitchFamily="18" charset="0"/>
                          <a:cs typeface="Times New Roman" panose="02020603050405020304" pitchFamily="18" charset="0"/>
                        </a:rPr>
                        <a:t>8</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ru-RU" sz="900" dirty="0">
                          <a:effectLst/>
                          <a:latin typeface="Times New Roman" panose="02020603050405020304" pitchFamily="18" charset="0"/>
                          <a:cs typeface="Times New Roman" panose="02020603050405020304" pitchFamily="18" charset="0"/>
                        </a:rPr>
                        <a:t>Комплектование библиотеки УМК по всем предметам учебных планов для реализации новых ФГОС НОО и ООО в соответствии с Федеральным перечнем учебников</a:t>
                      </a:r>
                      <a:endParaRPr lang="ru-RU"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en-US" sz="900">
                          <a:effectLst/>
                          <a:latin typeface="Times New Roman" panose="02020603050405020304" pitchFamily="18" charset="0"/>
                          <a:cs typeface="Times New Roman" panose="02020603050405020304" pitchFamily="18" charset="0"/>
                        </a:rPr>
                        <a:t>Ежегодно до 1 сентября</a:t>
                      </a:r>
                      <a:endParaRPr lang="ru-RU" sz="900">
                        <a:effectLst/>
                        <a:latin typeface="Times New Roman" panose="02020603050405020304" pitchFamily="18" charset="0"/>
                        <a:cs typeface="Times New Roman" panose="02020603050405020304" pitchFamily="18" charset="0"/>
                      </a:endParaRPr>
                    </a:p>
                    <a:p>
                      <a:pPr algn="just"/>
                      <a:r>
                        <a:rPr lang="en-US" sz="900">
                          <a:effectLst/>
                          <a:latin typeface="Times New Roman" panose="02020603050405020304" pitchFamily="18" charset="0"/>
                          <a:cs typeface="Times New Roman" panose="02020603050405020304" pitchFamily="18" charset="0"/>
                        </a:rPr>
                        <a:t>2022–2027 годов</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ru-RU" sz="900">
                          <a:effectLst/>
                          <a:latin typeface="Times New Roman" panose="02020603050405020304" pitchFamily="18" charset="0"/>
                          <a:cs typeface="Times New Roman" panose="02020603050405020304" pitchFamily="18" charset="0"/>
                        </a:rPr>
                        <a:t>Наличие утвержденного и обоснованного списка учебников для реализации новых ФГОС НОО и ООО.</a:t>
                      </a:r>
                    </a:p>
                    <a:p>
                      <a:pPr algn="just"/>
                      <a:r>
                        <a:rPr lang="ru-RU" sz="900">
                          <a:effectLst/>
                          <a:latin typeface="Times New Roman" panose="02020603050405020304" pitchFamily="18" charset="0"/>
                          <a:cs typeface="Times New Roman" panose="02020603050405020304" pitchFamily="18" charset="0"/>
                        </a:rPr>
                        <a:t>Формирование ежегодной заявки на обеспечение образовательной организации</a:t>
                      </a:r>
                      <a:r>
                        <a:rPr lang="en-US" sz="900">
                          <a:effectLst/>
                          <a:latin typeface="Times New Roman" panose="02020603050405020304" pitchFamily="18" charset="0"/>
                          <a:cs typeface="Times New Roman" panose="02020603050405020304" pitchFamily="18" charset="0"/>
                        </a:rPr>
                        <a:t> </a:t>
                      </a:r>
                      <a:r>
                        <a:rPr lang="ru-RU" sz="900">
                          <a:effectLst/>
                          <a:latin typeface="Times New Roman" panose="02020603050405020304" pitchFamily="18" charset="0"/>
                          <a:cs typeface="Times New Roman" panose="02020603050405020304" pitchFamily="18" charset="0"/>
                        </a:rPr>
                        <a:t>учебниками в соответствии с Федеральным перечнем учебников</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extLst>
                  <a:ext uri="{0D108BD9-81ED-4DB2-BD59-A6C34878D82A}">
                    <a16:rowId xmlns="" xmlns:a16="http://schemas.microsoft.com/office/drawing/2014/main" val="2759992235"/>
                  </a:ext>
                </a:extLst>
              </a:tr>
              <a:tr h="612173">
                <a:tc>
                  <a:txBody>
                    <a:bodyPr/>
                    <a:lstStyle/>
                    <a:p>
                      <a:pPr algn="just"/>
                      <a:r>
                        <a:rPr lang="en-US" sz="900">
                          <a:effectLst/>
                          <a:latin typeface="Times New Roman" panose="02020603050405020304" pitchFamily="18" charset="0"/>
                          <a:cs typeface="Times New Roman" panose="02020603050405020304" pitchFamily="18" charset="0"/>
                        </a:rPr>
                        <a:t>9</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ru-RU" sz="900">
                          <a:effectLst/>
                          <a:latin typeface="Times New Roman" panose="02020603050405020304" pitchFamily="18" charset="0"/>
                          <a:cs typeface="Times New Roman" panose="02020603050405020304" pitchFamily="18" charset="0"/>
                        </a:rPr>
                        <a:t>Разработка и реализация системы мониторинга образовательных потребностей (запросов) обучающихся и родителей (законных представителей) для проектирования учебных планов НОО и ООО в части, формируемой участниками образовательных отношений, и планов внеурочной деятельности НОО и ООО</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en-US" sz="900">
                          <a:effectLst/>
                          <a:latin typeface="Times New Roman" panose="02020603050405020304" pitchFamily="18" charset="0"/>
                          <a:cs typeface="Times New Roman" panose="02020603050405020304" pitchFamily="18" charset="0"/>
                        </a:rPr>
                        <a:t>Октябрь </a:t>
                      </a:r>
                      <a:endParaRPr lang="ru-RU" sz="900">
                        <a:effectLst/>
                        <a:latin typeface="Times New Roman" panose="02020603050405020304" pitchFamily="18" charset="0"/>
                        <a:cs typeface="Times New Roman" panose="02020603050405020304" pitchFamily="18" charset="0"/>
                      </a:endParaRPr>
                    </a:p>
                    <a:p>
                      <a:pPr algn="just"/>
                      <a:r>
                        <a:rPr lang="en-US" sz="900">
                          <a:effectLst/>
                          <a:latin typeface="Times New Roman" panose="02020603050405020304" pitchFamily="18" charset="0"/>
                          <a:cs typeface="Times New Roman" panose="02020603050405020304" pitchFamily="18" charset="0"/>
                        </a:rPr>
                        <a:t>2021 – март 2022 </a:t>
                      </a:r>
                      <a:endParaRPr lang="ru-RU" sz="900">
                        <a:effectLst/>
                        <a:latin typeface="Times New Roman" panose="02020603050405020304" pitchFamily="18" charset="0"/>
                        <a:cs typeface="Times New Roman" panose="02020603050405020304" pitchFamily="18" charset="0"/>
                      </a:endParaRPr>
                    </a:p>
                    <a:p>
                      <a:pPr algn="just"/>
                      <a:r>
                        <a:rPr lang="en-US" sz="900">
                          <a:effectLst/>
                          <a:latin typeface="Times New Roman" panose="02020603050405020304" pitchFamily="18" charset="0"/>
                          <a:cs typeface="Times New Roman" panose="02020603050405020304" pitchFamily="18" charset="0"/>
                        </a:rPr>
                        <a:t>года</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ru-RU" sz="900">
                          <a:effectLst/>
                          <a:latin typeface="Times New Roman" panose="02020603050405020304" pitchFamily="18" charset="0"/>
                          <a:cs typeface="Times New Roman" panose="02020603050405020304" pitchFamily="18" charset="0"/>
                        </a:rPr>
                        <a:t>Аналитическая справка замдиректора по УР, старших методистов.</a:t>
                      </a:r>
                    </a:p>
                    <a:p>
                      <a:pPr algn="just"/>
                      <a:r>
                        <a:rPr lang="ru-RU" sz="900">
                          <a:effectLst/>
                          <a:latin typeface="Times New Roman" panose="02020603050405020304" pitchFamily="18" charset="0"/>
                          <a:cs typeface="Times New Roman" panose="02020603050405020304" pitchFamily="18" charset="0"/>
                        </a:rPr>
                        <a:t>Аналитическая справка замдиректора по ВР</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extLst>
                  <a:ext uri="{0D108BD9-81ED-4DB2-BD59-A6C34878D82A}">
                    <a16:rowId xmlns="" xmlns:a16="http://schemas.microsoft.com/office/drawing/2014/main" val="3014156980"/>
                  </a:ext>
                </a:extLst>
              </a:tr>
              <a:tr h="728311">
                <a:tc>
                  <a:txBody>
                    <a:bodyPr/>
                    <a:lstStyle/>
                    <a:p>
                      <a:pPr algn="just"/>
                      <a:r>
                        <a:rPr lang="en-US" sz="900">
                          <a:effectLst/>
                          <a:latin typeface="Times New Roman" panose="02020603050405020304" pitchFamily="18" charset="0"/>
                          <a:cs typeface="Times New Roman" panose="02020603050405020304" pitchFamily="18" charset="0"/>
                        </a:rPr>
                        <a:t>10</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ru-RU" sz="900">
                          <a:effectLst/>
                          <a:latin typeface="Times New Roman" panose="02020603050405020304" pitchFamily="18" charset="0"/>
                          <a:cs typeface="Times New Roman" panose="02020603050405020304" pitchFamily="18" charset="0"/>
                        </a:rPr>
                        <a:t>Разработка и реализация моделей сетевого взаимодействия образовательной организации и учреждений дополнительного образования детей, учреждений культуры и спорта, средних специальных и высших учебных заведений, учреждений культуры, обеспечивающих реализацию ООП НОО и ООО в рамках перехода на новые ФГОС НОО и ООО</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en-US" sz="900">
                          <a:effectLst/>
                          <a:latin typeface="Times New Roman" panose="02020603050405020304" pitchFamily="18" charset="0"/>
                          <a:cs typeface="Times New Roman" panose="02020603050405020304" pitchFamily="18" charset="0"/>
                        </a:rPr>
                        <a:t>Октябрь 2021 – май 2022 года</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ru-RU" sz="900">
                          <a:effectLst/>
                          <a:latin typeface="Times New Roman" panose="02020603050405020304" pitchFamily="18" charset="0"/>
                          <a:cs typeface="Times New Roman" panose="02020603050405020304" pitchFamily="18" charset="0"/>
                        </a:rPr>
                        <a:t>Модели сетевого взаимодействия</a:t>
                      </a:r>
                    </a:p>
                    <a:p>
                      <a:pPr algn="just"/>
                      <a:r>
                        <a:rPr lang="ru-RU" sz="900">
                          <a:effectLst/>
                          <a:latin typeface="Times New Roman" panose="02020603050405020304" pitchFamily="18" charset="0"/>
                          <a:cs typeface="Times New Roman" panose="02020603050405020304" pitchFamily="18" charset="0"/>
                        </a:rPr>
                        <a:t>Договоры о сетевом взаимодействии</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extLst>
                  <a:ext uri="{0D108BD9-81ED-4DB2-BD59-A6C34878D82A}">
                    <a16:rowId xmlns="" xmlns:a16="http://schemas.microsoft.com/office/drawing/2014/main" val="4153957923"/>
                  </a:ext>
                </a:extLst>
              </a:tr>
              <a:tr h="468317">
                <a:tc>
                  <a:txBody>
                    <a:bodyPr/>
                    <a:lstStyle/>
                    <a:p>
                      <a:pPr algn="just"/>
                      <a:r>
                        <a:rPr lang="en-US" sz="900">
                          <a:effectLst/>
                          <a:latin typeface="Times New Roman" panose="02020603050405020304" pitchFamily="18" charset="0"/>
                          <a:cs typeface="Times New Roman" panose="02020603050405020304" pitchFamily="18" charset="0"/>
                        </a:rPr>
                        <a:t>11</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ru-RU" sz="900">
                          <a:effectLst/>
                          <a:latin typeface="Times New Roman" panose="02020603050405020304" pitchFamily="18" charset="0"/>
                          <a:cs typeface="Times New Roman" panose="02020603050405020304" pitchFamily="18" charset="0"/>
                        </a:rPr>
                        <a:t>Обеспечение координации сетевого взаимодействия участников образовательных отношений по реализации ООП НОО и ООО в рамках перехода на новые ФГОС НОО и ООО</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ru-RU" sz="900">
                          <a:effectLst/>
                          <a:latin typeface="Times New Roman" panose="02020603050405020304" pitchFamily="18" charset="0"/>
                          <a:cs typeface="Times New Roman" panose="02020603050405020304" pitchFamily="18" charset="0"/>
                        </a:rPr>
                        <a:t>В течение всего периода с 2021–2027</a:t>
                      </a:r>
                      <a:r>
                        <a:rPr lang="en-US" sz="900">
                          <a:effectLst/>
                          <a:latin typeface="Times New Roman" panose="02020603050405020304" pitchFamily="18" charset="0"/>
                          <a:cs typeface="Times New Roman" panose="02020603050405020304" pitchFamily="18" charset="0"/>
                        </a:rPr>
                        <a:t> </a:t>
                      </a:r>
                      <a:endParaRPr lang="ru-RU" sz="900">
                        <a:effectLst/>
                        <a:latin typeface="Times New Roman" panose="02020603050405020304" pitchFamily="18" charset="0"/>
                        <a:cs typeface="Times New Roman" panose="02020603050405020304" pitchFamily="18" charset="0"/>
                      </a:endParaRPr>
                    </a:p>
                    <a:p>
                      <a:pPr algn="just"/>
                      <a:r>
                        <a:rPr lang="en-US" sz="900">
                          <a:effectLst/>
                          <a:latin typeface="Times New Roman" panose="02020603050405020304" pitchFamily="18" charset="0"/>
                          <a:cs typeface="Times New Roman" panose="02020603050405020304" pitchFamily="18" charset="0"/>
                        </a:rPr>
                        <a:t>годов</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ru-RU" sz="900" dirty="0">
                          <a:effectLst/>
                          <a:latin typeface="Times New Roman" panose="02020603050405020304" pitchFamily="18" charset="0"/>
                          <a:cs typeface="Times New Roman" panose="02020603050405020304" pitchFamily="18" charset="0"/>
                        </a:rPr>
                        <a:t>Пакет документов по сетевому взаимодействию</a:t>
                      </a:r>
                      <a:endParaRPr lang="ru-RU"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extLst>
                  <a:ext uri="{0D108BD9-81ED-4DB2-BD59-A6C34878D82A}">
                    <a16:rowId xmlns="" xmlns:a16="http://schemas.microsoft.com/office/drawing/2014/main" val="1315447233"/>
                  </a:ext>
                </a:extLst>
              </a:tr>
            </a:tbl>
          </a:graphicData>
        </a:graphic>
      </p:graphicFrame>
    </p:spTree>
    <p:extLst>
      <p:ext uri="{BB962C8B-B14F-4D97-AF65-F5344CB8AC3E}">
        <p14:creationId xmlns="" xmlns:p14="http://schemas.microsoft.com/office/powerpoint/2010/main" val="3389542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 xmlns:p14="http://schemas.microsoft.com/office/powerpoint/2010/main" val="3739838858"/>
              </p:ext>
            </p:extLst>
          </p:nvPr>
        </p:nvGraphicFramePr>
        <p:xfrm>
          <a:off x="914400" y="889461"/>
          <a:ext cx="10282844" cy="5808890"/>
        </p:xfrm>
        <a:graphic>
          <a:graphicData uri="http://schemas.openxmlformats.org/drawingml/2006/table">
            <a:tbl>
              <a:tblPr>
                <a:tableStyleId>{5C22544A-7EE6-4342-B048-85BDC9FD1C3A}</a:tableStyleId>
              </a:tblPr>
              <a:tblGrid>
                <a:gridCol w="487577">
                  <a:extLst>
                    <a:ext uri="{9D8B030D-6E8A-4147-A177-3AD203B41FA5}">
                      <a16:colId xmlns="" xmlns:a16="http://schemas.microsoft.com/office/drawing/2014/main" val="2422472248"/>
                    </a:ext>
                  </a:extLst>
                </a:gridCol>
                <a:gridCol w="4596633">
                  <a:extLst>
                    <a:ext uri="{9D8B030D-6E8A-4147-A177-3AD203B41FA5}">
                      <a16:colId xmlns="" xmlns:a16="http://schemas.microsoft.com/office/drawing/2014/main" val="2856206369"/>
                    </a:ext>
                  </a:extLst>
                </a:gridCol>
                <a:gridCol w="1376001">
                  <a:extLst>
                    <a:ext uri="{9D8B030D-6E8A-4147-A177-3AD203B41FA5}">
                      <a16:colId xmlns="" xmlns:a16="http://schemas.microsoft.com/office/drawing/2014/main" val="499171113"/>
                    </a:ext>
                  </a:extLst>
                </a:gridCol>
                <a:gridCol w="3822633">
                  <a:extLst>
                    <a:ext uri="{9D8B030D-6E8A-4147-A177-3AD203B41FA5}">
                      <a16:colId xmlns="" xmlns:a16="http://schemas.microsoft.com/office/drawing/2014/main" val="1788716546"/>
                    </a:ext>
                  </a:extLst>
                </a:gridCol>
              </a:tblGrid>
              <a:tr h="157097">
                <a:tc gridSpan="4">
                  <a:txBody>
                    <a:bodyPr/>
                    <a:lstStyle/>
                    <a:p>
                      <a:pPr algn="just"/>
                      <a:r>
                        <a:rPr lang="en-US" sz="900" dirty="0">
                          <a:effectLst/>
                          <a:latin typeface="Times New Roman" panose="02020603050405020304" pitchFamily="18" charset="0"/>
                          <a:cs typeface="Times New Roman" panose="02020603050405020304" pitchFamily="18" charset="0"/>
                        </a:rPr>
                        <a:t>   </a:t>
                      </a:r>
                      <a:r>
                        <a:rPr lang="ru-RU" sz="900" dirty="0">
                          <a:effectLst/>
                          <a:latin typeface="Times New Roman" panose="02020603050405020304" pitchFamily="18" charset="0"/>
                          <a:cs typeface="Times New Roman" panose="02020603050405020304" pitchFamily="18" charset="0"/>
                        </a:rPr>
                        <a:t>2. </a:t>
                      </a:r>
                      <a:r>
                        <a:rPr lang="ru-RU" sz="900" b="1" dirty="0">
                          <a:effectLst/>
                          <a:latin typeface="Times New Roman" panose="02020603050405020304" pitchFamily="18" charset="0"/>
                          <a:cs typeface="Times New Roman" panose="02020603050405020304" pitchFamily="18" charset="0"/>
                        </a:rPr>
                        <a:t>Нормативное обеспечение постепенного перехода на обучение по новым ФГОС НОО и ФГОС ООО</a:t>
                      </a:r>
                      <a:endParaRPr lang="ru-RU" sz="9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 xmlns:a16="http://schemas.microsoft.com/office/drawing/2014/main" val="3497859250"/>
                  </a:ext>
                </a:extLst>
              </a:tr>
              <a:tr h="673584">
                <a:tc>
                  <a:txBody>
                    <a:bodyPr/>
                    <a:lstStyle/>
                    <a:p>
                      <a:pPr algn="just"/>
                      <a:r>
                        <a:rPr lang="en-US" sz="900" dirty="0">
                          <a:effectLst/>
                          <a:latin typeface="Times New Roman" panose="02020603050405020304" pitchFamily="18" charset="0"/>
                          <a:cs typeface="Times New Roman" panose="02020603050405020304" pitchFamily="18" charset="0"/>
                        </a:rPr>
                        <a:t>13</a:t>
                      </a:r>
                      <a:endParaRPr lang="ru-RU"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ru-RU" sz="900" dirty="0">
                          <a:effectLst/>
                          <a:latin typeface="Times New Roman" panose="02020603050405020304" pitchFamily="18" charset="0"/>
                          <a:cs typeface="Times New Roman" panose="02020603050405020304" pitchFamily="18" charset="0"/>
                        </a:rPr>
                        <a:t>Формирование банка данных нормативно-правовых документов федерального, регионального, муниципального уровней, обеспечивающих переход на новые ФГОС НОО и ФГОС ООО и изучение документов федерального, регионального уровня, регламентирующих введение ФГОС ООО</a:t>
                      </a:r>
                      <a:endParaRPr lang="ru-RU"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en-US" sz="900">
                          <a:effectLst/>
                          <a:latin typeface="Times New Roman" panose="02020603050405020304" pitchFamily="18" charset="0"/>
                          <a:cs typeface="Times New Roman" panose="02020603050405020304" pitchFamily="18" charset="0"/>
                        </a:rPr>
                        <a:t>В течение всего периода</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ru-RU" sz="900" dirty="0">
                          <a:effectLst/>
                          <a:latin typeface="Times New Roman" panose="02020603050405020304" pitchFamily="18" charset="0"/>
                          <a:cs typeface="Times New Roman" panose="02020603050405020304" pitchFamily="18" charset="0"/>
                        </a:rPr>
                        <a:t>Банк данных нормативно-правовых документов федерального, регионального, муниципального уровней, обеспечивающих реализацию </a:t>
                      </a:r>
                      <a:r>
                        <a:rPr lang="en-US" sz="900" dirty="0">
                          <a:effectLst/>
                          <a:latin typeface="Times New Roman" panose="02020603050405020304" pitchFamily="18" charset="0"/>
                          <a:cs typeface="Times New Roman" panose="02020603050405020304" pitchFamily="18" charset="0"/>
                        </a:rPr>
                        <a:t>ФГОС НОО и ФГОС ООО</a:t>
                      </a:r>
                      <a:endParaRPr lang="ru-RU"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extLst>
                  <a:ext uri="{0D108BD9-81ED-4DB2-BD59-A6C34878D82A}">
                    <a16:rowId xmlns="" xmlns:a16="http://schemas.microsoft.com/office/drawing/2014/main" val="3580427431"/>
                  </a:ext>
                </a:extLst>
              </a:tr>
              <a:tr h="260396">
                <a:tc>
                  <a:txBody>
                    <a:bodyPr/>
                    <a:lstStyle/>
                    <a:p>
                      <a:pPr algn="just"/>
                      <a:r>
                        <a:rPr lang="en-US" sz="900">
                          <a:effectLst/>
                          <a:latin typeface="Times New Roman" panose="02020603050405020304" pitchFamily="18" charset="0"/>
                          <a:cs typeface="Times New Roman" panose="02020603050405020304" pitchFamily="18" charset="0"/>
                        </a:rPr>
                        <a:t>1</a:t>
                      </a:r>
                      <a:r>
                        <a:rPr lang="ru-RU" sz="900">
                          <a:effectLst/>
                          <a:latin typeface="Times New Roman" panose="02020603050405020304" pitchFamily="18" charset="0"/>
                          <a:cs typeface="Times New Roman" panose="02020603050405020304" pitchFamily="18" charset="0"/>
                        </a:rPr>
                        <a:t>4</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ru-RU" sz="900" dirty="0">
                          <a:effectLst/>
                          <a:latin typeface="Times New Roman" panose="02020603050405020304" pitchFamily="18" charset="0"/>
                          <a:cs typeface="Times New Roman" panose="02020603050405020304" pitchFamily="18" charset="0"/>
                        </a:rPr>
                        <a:t>Внесение изменений в программу развития образовательной организации</a:t>
                      </a:r>
                      <a:endParaRPr lang="ru-RU"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en-US" sz="900">
                          <a:effectLst/>
                          <a:latin typeface="Times New Roman" panose="02020603050405020304" pitchFamily="18" charset="0"/>
                          <a:cs typeface="Times New Roman" panose="02020603050405020304" pitchFamily="18" charset="0"/>
                        </a:rPr>
                        <a:t>Сентябрь 2021 года</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ru-RU" sz="900">
                          <a:effectLst/>
                          <a:latin typeface="Times New Roman" panose="02020603050405020304" pitchFamily="18" charset="0"/>
                          <a:cs typeface="Times New Roman" panose="02020603050405020304" pitchFamily="18" charset="0"/>
                        </a:rPr>
                        <a:t>Приказ о внесении изменений в программу развития образовательной организации</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extLst>
                  <a:ext uri="{0D108BD9-81ED-4DB2-BD59-A6C34878D82A}">
                    <a16:rowId xmlns="" xmlns:a16="http://schemas.microsoft.com/office/drawing/2014/main" val="3795070809"/>
                  </a:ext>
                </a:extLst>
              </a:tr>
              <a:tr h="260396">
                <a:tc>
                  <a:txBody>
                    <a:bodyPr/>
                    <a:lstStyle/>
                    <a:p>
                      <a:pPr algn="just"/>
                      <a:r>
                        <a:rPr lang="en-US" sz="900">
                          <a:effectLst/>
                          <a:latin typeface="Times New Roman" panose="02020603050405020304" pitchFamily="18" charset="0"/>
                          <a:cs typeface="Times New Roman" panose="02020603050405020304" pitchFamily="18" charset="0"/>
                        </a:rPr>
                        <a:t> 16</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ru-RU" sz="900" dirty="0">
                          <a:effectLst/>
                          <a:latin typeface="Times New Roman" panose="02020603050405020304" pitchFamily="18" charset="0"/>
                          <a:cs typeface="Times New Roman" panose="02020603050405020304" pitchFamily="18" charset="0"/>
                        </a:rPr>
                        <a:t>Внесение изменений и дополнений в Устав образовательной организации (при необходимости)</a:t>
                      </a:r>
                      <a:endParaRPr lang="ru-RU"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en-US" sz="900">
                          <a:effectLst/>
                          <a:latin typeface="Times New Roman" panose="02020603050405020304" pitchFamily="18" charset="0"/>
                          <a:cs typeface="Times New Roman" panose="02020603050405020304" pitchFamily="18" charset="0"/>
                        </a:rPr>
                        <a:t>До 01.09.2022</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en-US" sz="900">
                          <a:effectLst/>
                          <a:latin typeface="Times New Roman" panose="02020603050405020304" pitchFamily="18" charset="0"/>
                          <a:cs typeface="Times New Roman" panose="02020603050405020304" pitchFamily="18" charset="0"/>
                        </a:rPr>
                        <a:t>Устав образовательной организации</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extLst>
                  <a:ext uri="{0D108BD9-81ED-4DB2-BD59-A6C34878D82A}">
                    <a16:rowId xmlns="" xmlns:a16="http://schemas.microsoft.com/office/drawing/2014/main" val="2081827881"/>
                  </a:ext>
                </a:extLst>
              </a:tr>
              <a:tr h="363693">
                <a:tc>
                  <a:txBody>
                    <a:bodyPr/>
                    <a:lstStyle/>
                    <a:p>
                      <a:pPr algn="just"/>
                      <a:r>
                        <a:rPr lang="en-US" sz="900">
                          <a:effectLst/>
                          <a:latin typeface="Times New Roman" panose="02020603050405020304" pitchFamily="18" charset="0"/>
                          <a:cs typeface="Times New Roman" panose="02020603050405020304" pitchFamily="18" charset="0"/>
                        </a:rPr>
                        <a:t> 17</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ru-RU" sz="900" dirty="0">
                          <a:effectLst/>
                          <a:latin typeface="Times New Roman" panose="02020603050405020304" pitchFamily="18" charset="0"/>
                          <a:cs typeface="Times New Roman" panose="02020603050405020304" pitchFamily="18" charset="0"/>
                        </a:rPr>
                        <a:t>Разработка приказов, локальных актов, регламентирующих введение ФГОС НОО и ФГОС ООО</a:t>
                      </a:r>
                      <a:endParaRPr lang="ru-RU"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en-US" sz="900">
                          <a:effectLst/>
                          <a:latin typeface="Times New Roman" panose="02020603050405020304" pitchFamily="18" charset="0"/>
                          <a:cs typeface="Times New Roman" panose="02020603050405020304" pitchFamily="18" charset="0"/>
                        </a:rPr>
                        <a:t>Сентябрь 2021 – январь 2022 года</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ru-RU" sz="900">
                          <a:effectLst/>
                          <a:latin typeface="Times New Roman" panose="02020603050405020304" pitchFamily="18" charset="0"/>
                          <a:cs typeface="Times New Roman" panose="02020603050405020304" pitchFamily="18" charset="0"/>
                        </a:rPr>
                        <a:t>Приказы, локальные акты, регламентирующие переход на новые ФГОС НОО и ФГОС ООО</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extLst>
                  <a:ext uri="{0D108BD9-81ED-4DB2-BD59-A6C34878D82A}">
                    <a16:rowId xmlns="" xmlns:a16="http://schemas.microsoft.com/office/drawing/2014/main" val="513603486"/>
                  </a:ext>
                </a:extLst>
              </a:tr>
              <a:tr h="363693">
                <a:tc>
                  <a:txBody>
                    <a:bodyPr/>
                    <a:lstStyle/>
                    <a:p>
                      <a:pPr algn="just"/>
                      <a:r>
                        <a:rPr lang="en-US" sz="900">
                          <a:effectLst/>
                          <a:latin typeface="Times New Roman" panose="02020603050405020304" pitchFamily="18" charset="0"/>
                          <a:cs typeface="Times New Roman" panose="02020603050405020304" pitchFamily="18" charset="0"/>
                        </a:rPr>
                        <a:t>18</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ru-RU" sz="900" dirty="0">
                          <a:effectLst/>
                          <a:latin typeface="Times New Roman" panose="02020603050405020304" pitchFamily="18" charset="0"/>
                          <a:cs typeface="Times New Roman" panose="02020603050405020304" pitchFamily="18" charset="0"/>
                        </a:rPr>
                        <a:t>Приведение в соответствие с требованиями новых ФГОС НОО и ООО должностных инструкций работников образовательной организации</a:t>
                      </a:r>
                      <a:endParaRPr lang="ru-RU"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nchor="ctr"/>
                </a:tc>
                <a:tc>
                  <a:txBody>
                    <a:bodyPr/>
                    <a:lstStyle/>
                    <a:p>
                      <a:pPr algn="just"/>
                      <a:r>
                        <a:rPr lang="en-US" sz="900">
                          <a:effectLst/>
                          <a:latin typeface="Times New Roman" panose="02020603050405020304" pitchFamily="18" charset="0"/>
                          <a:cs typeface="Times New Roman" panose="02020603050405020304" pitchFamily="18" charset="0"/>
                        </a:rPr>
                        <a:t>До 01.09.2022</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marL="47625" marR="47625" algn="just">
                        <a:spcBef>
                          <a:spcPts val="500"/>
                        </a:spcBef>
                        <a:spcAft>
                          <a:spcPts val="500"/>
                        </a:spcAft>
                      </a:pPr>
                      <a:r>
                        <a:rPr lang="en-US" sz="900">
                          <a:effectLst/>
                          <a:latin typeface="Times New Roman" panose="02020603050405020304" pitchFamily="18" charset="0"/>
                          <a:cs typeface="Times New Roman" panose="02020603050405020304" pitchFamily="18" charset="0"/>
                        </a:rPr>
                        <a:t>Должностные инструкции</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extLst>
                  <a:ext uri="{0D108BD9-81ED-4DB2-BD59-A6C34878D82A}">
                    <a16:rowId xmlns="" xmlns:a16="http://schemas.microsoft.com/office/drawing/2014/main" val="1833152828"/>
                  </a:ext>
                </a:extLst>
              </a:tr>
              <a:tr h="649222">
                <a:tc>
                  <a:txBody>
                    <a:bodyPr/>
                    <a:lstStyle/>
                    <a:p>
                      <a:pPr algn="just"/>
                      <a:r>
                        <a:rPr lang="en-US" sz="900">
                          <a:effectLst/>
                          <a:latin typeface="Times New Roman" panose="02020603050405020304" pitchFamily="18" charset="0"/>
                          <a:cs typeface="Times New Roman" panose="02020603050405020304" pitchFamily="18" charset="0"/>
                        </a:rPr>
                        <a:t>19</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ru-RU" sz="900" dirty="0">
                          <a:effectLst/>
                          <a:latin typeface="Times New Roman" panose="02020603050405020304" pitchFamily="18" charset="0"/>
                          <a:cs typeface="Times New Roman" panose="02020603050405020304" pitchFamily="18" charset="0"/>
                        </a:rPr>
                        <a:t>Разработка на основе примерной основной образовательной программы НОО основной образовательной программы НОО образовательной организации, в том числе рабочей программы воспитания, календарного плана воспитательной работы, программы формирования УУД, в соответствии с требованиями новых ФГОС НОО</a:t>
                      </a:r>
                      <a:endParaRPr lang="ru-RU"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en-US" sz="900">
                          <a:effectLst/>
                          <a:latin typeface="Times New Roman" panose="02020603050405020304" pitchFamily="18" charset="0"/>
                          <a:cs typeface="Times New Roman" panose="02020603050405020304" pitchFamily="18" charset="0"/>
                        </a:rPr>
                        <a:t>До 01.05.2022</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ru-RU" sz="900">
                          <a:effectLst/>
                          <a:latin typeface="Times New Roman" panose="02020603050405020304" pitchFamily="18" charset="0"/>
                          <a:cs typeface="Times New Roman" panose="02020603050405020304" pitchFamily="18" charset="0"/>
                        </a:rPr>
                        <a:t>Основная образовательная программа НОО,</a:t>
                      </a:r>
                      <a:r>
                        <a:rPr lang="en-US" sz="900">
                          <a:effectLst/>
                          <a:latin typeface="Times New Roman" panose="02020603050405020304" pitchFamily="18" charset="0"/>
                          <a:cs typeface="Times New Roman" panose="02020603050405020304" pitchFamily="18" charset="0"/>
                        </a:rPr>
                        <a:t> </a:t>
                      </a:r>
                      <a:r>
                        <a:rPr lang="ru-RU" sz="900">
                          <a:effectLst/>
                          <a:latin typeface="Times New Roman" panose="02020603050405020304" pitchFamily="18" charset="0"/>
                          <a:cs typeface="Times New Roman" panose="02020603050405020304" pitchFamily="18" charset="0"/>
                        </a:rPr>
                        <a:t>в том числе рабочая программа воспитания, календарный план воспитательной работы, программа формирования УУД</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extLst>
                  <a:ext uri="{0D108BD9-81ED-4DB2-BD59-A6C34878D82A}">
                    <a16:rowId xmlns="" xmlns:a16="http://schemas.microsoft.com/office/drawing/2014/main" val="3269097329"/>
                  </a:ext>
                </a:extLst>
              </a:tr>
              <a:tr h="789710">
                <a:tc>
                  <a:txBody>
                    <a:bodyPr/>
                    <a:lstStyle/>
                    <a:p>
                      <a:pPr algn="just"/>
                      <a:r>
                        <a:rPr lang="en-US" sz="900">
                          <a:effectLst/>
                          <a:latin typeface="Times New Roman" panose="02020603050405020304" pitchFamily="18" charset="0"/>
                          <a:cs typeface="Times New Roman" panose="02020603050405020304" pitchFamily="18" charset="0"/>
                        </a:rPr>
                        <a:t>20</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ru-RU" sz="900" dirty="0">
                          <a:effectLst/>
                          <a:latin typeface="Times New Roman" panose="02020603050405020304" pitchFamily="18" charset="0"/>
                          <a:cs typeface="Times New Roman" panose="02020603050405020304" pitchFamily="18" charset="0"/>
                        </a:rPr>
                        <a:t>Разработка на основе примерной основной образовательной программы ООО основной образовательной программы ООО образовательной организации, в том числе рабочей программы воспитания, календарного плана воспитательной работы, программы формирования УУД, программы коррекционной работы,</a:t>
                      </a:r>
                      <a:r>
                        <a:rPr lang="en-US" sz="900" dirty="0">
                          <a:effectLst/>
                          <a:latin typeface="Times New Roman" panose="02020603050405020304" pitchFamily="18" charset="0"/>
                          <a:cs typeface="Times New Roman" panose="02020603050405020304" pitchFamily="18" charset="0"/>
                        </a:rPr>
                        <a:t> </a:t>
                      </a:r>
                      <a:r>
                        <a:rPr lang="ru-RU" sz="900" dirty="0">
                          <a:effectLst/>
                          <a:latin typeface="Times New Roman" panose="02020603050405020304" pitchFamily="18" charset="0"/>
                          <a:cs typeface="Times New Roman" panose="02020603050405020304" pitchFamily="18" charset="0"/>
                        </a:rPr>
                        <a:t>в соответствии с требованиями новых ФГОС ООО</a:t>
                      </a:r>
                      <a:endParaRPr lang="ru-RU"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en-US" sz="900">
                          <a:effectLst/>
                          <a:latin typeface="Times New Roman" panose="02020603050405020304" pitchFamily="18" charset="0"/>
                          <a:cs typeface="Times New Roman" panose="02020603050405020304" pitchFamily="18" charset="0"/>
                        </a:rPr>
                        <a:t>До 01.05.2022</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ru-RU" sz="900">
                          <a:effectLst/>
                          <a:latin typeface="Times New Roman" panose="02020603050405020304" pitchFamily="18" charset="0"/>
                          <a:cs typeface="Times New Roman" panose="02020603050405020304" pitchFamily="18" charset="0"/>
                        </a:rPr>
                        <a:t>Основная</a:t>
                      </a:r>
                      <a:r>
                        <a:rPr lang="en-US" sz="900">
                          <a:effectLst/>
                          <a:latin typeface="Times New Roman" panose="02020603050405020304" pitchFamily="18" charset="0"/>
                          <a:cs typeface="Times New Roman" panose="02020603050405020304" pitchFamily="18" charset="0"/>
                        </a:rPr>
                        <a:t> </a:t>
                      </a:r>
                      <a:r>
                        <a:rPr lang="ru-RU" sz="900">
                          <a:effectLst/>
                          <a:latin typeface="Times New Roman" panose="02020603050405020304" pitchFamily="18" charset="0"/>
                          <a:cs typeface="Times New Roman" panose="02020603050405020304" pitchFamily="18" charset="0"/>
                        </a:rPr>
                        <a:t>образовательная программа ООО,</a:t>
                      </a:r>
                      <a:r>
                        <a:rPr lang="en-US" sz="900">
                          <a:effectLst/>
                          <a:latin typeface="Times New Roman" panose="02020603050405020304" pitchFamily="18" charset="0"/>
                          <a:cs typeface="Times New Roman" panose="02020603050405020304" pitchFamily="18" charset="0"/>
                        </a:rPr>
                        <a:t> </a:t>
                      </a:r>
                      <a:r>
                        <a:rPr lang="ru-RU" sz="900">
                          <a:effectLst/>
                          <a:latin typeface="Times New Roman" panose="02020603050405020304" pitchFamily="18" charset="0"/>
                          <a:cs typeface="Times New Roman" panose="02020603050405020304" pitchFamily="18" charset="0"/>
                        </a:rPr>
                        <a:t>в том числе рабочая</a:t>
                      </a:r>
                      <a:r>
                        <a:rPr lang="en-US" sz="900">
                          <a:effectLst/>
                          <a:latin typeface="Times New Roman" panose="02020603050405020304" pitchFamily="18" charset="0"/>
                          <a:cs typeface="Times New Roman" panose="02020603050405020304" pitchFamily="18" charset="0"/>
                        </a:rPr>
                        <a:t> </a:t>
                      </a:r>
                      <a:r>
                        <a:rPr lang="ru-RU" sz="900">
                          <a:effectLst/>
                          <a:latin typeface="Times New Roman" panose="02020603050405020304" pitchFamily="18" charset="0"/>
                          <a:cs typeface="Times New Roman" panose="02020603050405020304" pitchFamily="18" charset="0"/>
                        </a:rPr>
                        <a:t>программа воспитания, календарный</a:t>
                      </a:r>
                      <a:r>
                        <a:rPr lang="en-US" sz="900">
                          <a:effectLst/>
                          <a:latin typeface="Times New Roman" panose="02020603050405020304" pitchFamily="18" charset="0"/>
                          <a:cs typeface="Times New Roman" panose="02020603050405020304" pitchFamily="18" charset="0"/>
                        </a:rPr>
                        <a:t> </a:t>
                      </a:r>
                      <a:r>
                        <a:rPr lang="ru-RU" sz="900">
                          <a:effectLst/>
                          <a:latin typeface="Times New Roman" panose="02020603050405020304" pitchFamily="18" charset="0"/>
                          <a:cs typeface="Times New Roman" panose="02020603050405020304" pitchFamily="18" charset="0"/>
                        </a:rPr>
                        <a:t>план воспитательной работы, программа</a:t>
                      </a:r>
                      <a:r>
                        <a:rPr lang="en-US" sz="900">
                          <a:effectLst/>
                          <a:latin typeface="Times New Roman" panose="02020603050405020304" pitchFamily="18" charset="0"/>
                          <a:cs typeface="Times New Roman" panose="02020603050405020304" pitchFamily="18" charset="0"/>
                        </a:rPr>
                        <a:t> </a:t>
                      </a:r>
                      <a:r>
                        <a:rPr lang="ru-RU" sz="900">
                          <a:effectLst/>
                          <a:latin typeface="Times New Roman" panose="02020603050405020304" pitchFamily="18" charset="0"/>
                          <a:cs typeface="Times New Roman" panose="02020603050405020304" pitchFamily="18" charset="0"/>
                        </a:rPr>
                        <a:t>формирования УУД, программа</a:t>
                      </a:r>
                      <a:r>
                        <a:rPr lang="en-US" sz="900">
                          <a:effectLst/>
                          <a:latin typeface="Times New Roman" panose="02020603050405020304" pitchFamily="18" charset="0"/>
                          <a:cs typeface="Times New Roman" panose="02020603050405020304" pitchFamily="18" charset="0"/>
                        </a:rPr>
                        <a:t> </a:t>
                      </a:r>
                      <a:r>
                        <a:rPr lang="ru-RU" sz="900">
                          <a:effectLst/>
                          <a:latin typeface="Times New Roman" panose="02020603050405020304" pitchFamily="18" charset="0"/>
                          <a:cs typeface="Times New Roman" panose="02020603050405020304" pitchFamily="18" charset="0"/>
                        </a:rPr>
                        <a:t>коррекционной работы</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extLst>
                  <a:ext uri="{0D108BD9-81ED-4DB2-BD59-A6C34878D82A}">
                    <a16:rowId xmlns="" xmlns:a16="http://schemas.microsoft.com/office/drawing/2014/main" val="3030436116"/>
                  </a:ext>
                </a:extLst>
              </a:tr>
              <a:tr h="606828">
                <a:tc>
                  <a:txBody>
                    <a:bodyPr/>
                    <a:lstStyle/>
                    <a:p>
                      <a:pPr algn="just"/>
                      <a:r>
                        <a:rPr lang="en-US" sz="900">
                          <a:effectLst/>
                          <a:latin typeface="Times New Roman" panose="02020603050405020304" pitchFamily="18" charset="0"/>
                          <a:cs typeface="Times New Roman" panose="02020603050405020304" pitchFamily="18" charset="0"/>
                        </a:rPr>
                        <a:t>21 </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ru-RU" sz="900" dirty="0">
                          <a:effectLst/>
                          <a:latin typeface="Times New Roman" panose="02020603050405020304" pitchFamily="18" charset="0"/>
                          <a:cs typeface="Times New Roman" panose="02020603050405020304" pitchFamily="18" charset="0"/>
                        </a:rPr>
                        <a:t>Утверждение основных образовательных программ НОО и ООО, в том числе рабочей программы воспитания, календарных планов воспитательной работы, программ формирования УУД, программы коррекционной работы ООО, на заседании педагогического совета</a:t>
                      </a:r>
                      <a:endParaRPr lang="ru-RU"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en-US" sz="900">
                          <a:effectLst/>
                          <a:latin typeface="Times New Roman" panose="02020603050405020304" pitchFamily="18" charset="0"/>
                          <a:cs typeface="Times New Roman" panose="02020603050405020304" pitchFamily="18" charset="0"/>
                        </a:rPr>
                        <a:t>До 01.09.2022</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ru-RU" sz="900" dirty="0">
                          <a:effectLst/>
                          <a:latin typeface="Times New Roman" panose="02020603050405020304" pitchFamily="18" charset="0"/>
                          <a:cs typeface="Times New Roman" panose="02020603050405020304" pitchFamily="18" charset="0"/>
                        </a:rPr>
                        <a:t>Протокол</a:t>
                      </a:r>
                      <a:r>
                        <a:rPr lang="en-US" sz="900" dirty="0">
                          <a:effectLst/>
                          <a:latin typeface="Times New Roman" panose="02020603050405020304" pitchFamily="18" charset="0"/>
                          <a:cs typeface="Times New Roman" panose="02020603050405020304" pitchFamily="18" charset="0"/>
                        </a:rPr>
                        <a:t> </a:t>
                      </a:r>
                      <a:r>
                        <a:rPr lang="ru-RU" sz="900" dirty="0">
                          <a:effectLst/>
                          <a:latin typeface="Times New Roman" panose="02020603050405020304" pitchFamily="18" charset="0"/>
                          <a:cs typeface="Times New Roman" panose="02020603050405020304" pitchFamily="18" charset="0"/>
                        </a:rPr>
                        <a:t>заседания педагогического</a:t>
                      </a:r>
                      <a:r>
                        <a:rPr lang="en-US" sz="900" dirty="0">
                          <a:effectLst/>
                          <a:latin typeface="Times New Roman" panose="02020603050405020304" pitchFamily="18" charset="0"/>
                          <a:cs typeface="Times New Roman" panose="02020603050405020304" pitchFamily="18" charset="0"/>
                        </a:rPr>
                        <a:t> </a:t>
                      </a:r>
                      <a:r>
                        <a:rPr lang="ru-RU" sz="900" dirty="0">
                          <a:effectLst/>
                          <a:latin typeface="Times New Roman" panose="02020603050405020304" pitchFamily="18" charset="0"/>
                          <a:cs typeface="Times New Roman" panose="02020603050405020304" pitchFamily="18" charset="0"/>
                        </a:rPr>
                        <a:t>совета.</a:t>
                      </a:r>
                    </a:p>
                    <a:p>
                      <a:pPr algn="just"/>
                      <a:r>
                        <a:rPr lang="ru-RU" sz="900" dirty="0">
                          <a:effectLst/>
                          <a:latin typeface="Times New Roman" panose="02020603050405020304" pitchFamily="18" charset="0"/>
                          <a:cs typeface="Times New Roman" panose="02020603050405020304" pitchFamily="18" charset="0"/>
                        </a:rPr>
                        <a:t>Приказ об утверждении образовательных программ НОО и ООО,</a:t>
                      </a:r>
                      <a:r>
                        <a:rPr lang="en-US" sz="900" dirty="0">
                          <a:effectLst/>
                          <a:latin typeface="Times New Roman" panose="02020603050405020304" pitchFamily="18" charset="0"/>
                          <a:cs typeface="Times New Roman" panose="02020603050405020304" pitchFamily="18" charset="0"/>
                        </a:rPr>
                        <a:t> </a:t>
                      </a:r>
                      <a:r>
                        <a:rPr lang="ru-RU" sz="900" dirty="0">
                          <a:effectLst/>
                          <a:latin typeface="Times New Roman" panose="02020603050405020304" pitchFamily="18" charset="0"/>
                          <a:cs typeface="Times New Roman" panose="02020603050405020304" pitchFamily="18" charset="0"/>
                        </a:rPr>
                        <a:t>в том числе рабочей</a:t>
                      </a:r>
                      <a:r>
                        <a:rPr lang="en-US" sz="900" dirty="0">
                          <a:effectLst/>
                          <a:latin typeface="Times New Roman" panose="02020603050405020304" pitchFamily="18" charset="0"/>
                          <a:cs typeface="Times New Roman" panose="02020603050405020304" pitchFamily="18" charset="0"/>
                        </a:rPr>
                        <a:t> </a:t>
                      </a:r>
                      <a:r>
                        <a:rPr lang="ru-RU" sz="900" dirty="0">
                          <a:effectLst/>
                          <a:latin typeface="Times New Roman" panose="02020603050405020304" pitchFamily="18" charset="0"/>
                          <a:cs typeface="Times New Roman" panose="02020603050405020304" pitchFamily="18" charset="0"/>
                        </a:rPr>
                        <a:t>программы</a:t>
                      </a:r>
                      <a:r>
                        <a:rPr lang="en-US" sz="900" dirty="0">
                          <a:effectLst/>
                          <a:latin typeface="Times New Roman" panose="02020603050405020304" pitchFamily="18" charset="0"/>
                          <a:cs typeface="Times New Roman" panose="02020603050405020304" pitchFamily="18" charset="0"/>
                        </a:rPr>
                        <a:t> </a:t>
                      </a:r>
                      <a:r>
                        <a:rPr lang="ru-RU" sz="900" dirty="0">
                          <a:effectLst/>
                          <a:latin typeface="Times New Roman" panose="02020603050405020304" pitchFamily="18" charset="0"/>
                          <a:cs typeface="Times New Roman" panose="02020603050405020304" pitchFamily="18" charset="0"/>
                        </a:rPr>
                        <a:t>воспитания, календарных</a:t>
                      </a:r>
                      <a:r>
                        <a:rPr lang="en-US" sz="900" dirty="0">
                          <a:effectLst/>
                          <a:latin typeface="Times New Roman" panose="02020603050405020304" pitchFamily="18" charset="0"/>
                          <a:cs typeface="Times New Roman" panose="02020603050405020304" pitchFamily="18" charset="0"/>
                        </a:rPr>
                        <a:t> </a:t>
                      </a:r>
                      <a:r>
                        <a:rPr lang="ru-RU" sz="900" dirty="0">
                          <a:effectLst/>
                          <a:latin typeface="Times New Roman" panose="02020603050405020304" pitchFamily="18" charset="0"/>
                          <a:cs typeface="Times New Roman" panose="02020603050405020304" pitchFamily="18" charset="0"/>
                        </a:rPr>
                        <a:t>планов воспитательной работы, программ</a:t>
                      </a:r>
                      <a:r>
                        <a:rPr lang="en-US" sz="900" dirty="0">
                          <a:effectLst/>
                          <a:latin typeface="Times New Roman" panose="02020603050405020304" pitchFamily="18" charset="0"/>
                          <a:cs typeface="Times New Roman" panose="02020603050405020304" pitchFamily="18" charset="0"/>
                        </a:rPr>
                        <a:t> </a:t>
                      </a:r>
                      <a:r>
                        <a:rPr lang="ru-RU" sz="900" dirty="0">
                          <a:effectLst/>
                          <a:latin typeface="Times New Roman" panose="02020603050405020304" pitchFamily="18" charset="0"/>
                          <a:cs typeface="Times New Roman" panose="02020603050405020304" pitchFamily="18" charset="0"/>
                        </a:rPr>
                        <a:t>формирования УУД,</a:t>
                      </a:r>
                      <a:r>
                        <a:rPr lang="en-US" sz="900" dirty="0">
                          <a:effectLst/>
                          <a:latin typeface="Times New Roman" panose="02020603050405020304" pitchFamily="18" charset="0"/>
                          <a:cs typeface="Times New Roman" panose="02020603050405020304" pitchFamily="18" charset="0"/>
                        </a:rPr>
                        <a:t> </a:t>
                      </a:r>
                      <a:r>
                        <a:rPr lang="ru-RU" sz="900" dirty="0">
                          <a:effectLst/>
                          <a:latin typeface="Times New Roman" panose="02020603050405020304" pitchFamily="18" charset="0"/>
                          <a:cs typeface="Times New Roman" panose="02020603050405020304" pitchFamily="18" charset="0"/>
                        </a:rPr>
                        <a:t>программы коррекционной работы ООО</a:t>
                      </a:r>
                      <a:endParaRPr lang="ru-RU"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extLst>
                  <a:ext uri="{0D108BD9-81ED-4DB2-BD59-A6C34878D82A}">
                    <a16:rowId xmlns="" xmlns:a16="http://schemas.microsoft.com/office/drawing/2014/main" val="1845389343"/>
                  </a:ext>
                </a:extLst>
              </a:tr>
              <a:tr h="363693">
                <a:tc>
                  <a:txBody>
                    <a:bodyPr/>
                    <a:lstStyle/>
                    <a:p>
                      <a:pPr algn="just"/>
                      <a:r>
                        <a:rPr lang="en-US" sz="900">
                          <a:effectLst/>
                          <a:latin typeface="Times New Roman" panose="02020603050405020304" pitchFamily="18" charset="0"/>
                          <a:cs typeface="Times New Roman" panose="02020603050405020304" pitchFamily="18" charset="0"/>
                        </a:rPr>
                        <a:t>22 </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ru-RU" sz="900" dirty="0">
                          <a:effectLst/>
                          <a:latin typeface="Times New Roman" panose="02020603050405020304" pitchFamily="18" charset="0"/>
                          <a:cs typeface="Times New Roman" panose="02020603050405020304" pitchFamily="18" charset="0"/>
                        </a:rPr>
                        <a:t>Разработка учебных планов, планов внеурочной деятельности для 1-х и 5-х классов по новым ФГОС НОО и ООО на 2022/23 учебный год</a:t>
                      </a:r>
                      <a:endParaRPr lang="ru-RU"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en-US" sz="900">
                          <a:effectLst/>
                          <a:latin typeface="Times New Roman" panose="02020603050405020304" pitchFamily="18" charset="0"/>
                          <a:cs typeface="Times New Roman" panose="02020603050405020304" pitchFamily="18" charset="0"/>
                        </a:rPr>
                        <a:t>До 30 мая 2022 года</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ru-RU" sz="900">
                          <a:effectLst/>
                          <a:latin typeface="Times New Roman" panose="02020603050405020304" pitchFamily="18" charset="0"/>
                          <a:cs typeface="Times New Roman" panose="02020603050405020304" pitchFamily="18" charset="0"/>
                        </a:rPr>
                        <a:t>Учебный план НОО,  ООО.</a:t>
                      </a:r>
                    </a:p>
                    <a:p>
                      <a:pPr algn="just"/>
                      <a:r>
                        <a:rPr lang="ru-RU" sz="900">
                          <a:effectLst/>
                          <a:latin typeface="Times New Roman" panose="02020603050405020304" pitchFamily="18" charset="0"/>
                          <a:cs typeface="Times New Roman" panose="02020603050405020304" pitchFamily="18" charset="0"/>
                        </a:rPr>
                        <a:t>План внеурочной деятельности НОО, ООО</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extLst>
                  <a:ext uri="{0D108BD9-81ED-4DB2-BD59-A6C34878D82A}">
                    <a16:rowId xmlns="" xmlns:a16="http://schemas.microsoft.com/office/drawing/2014/main" val="213849883"/>
                  </a:ext>
                </a:extLst>
              </a:tr>
              <a:tr h="363693">
                <a:tc>
                  <a:txBody>
                    <a:bodyPr/>
                    <a:lstStyle/>
                    <a:p>
                      <a:pPr algn="just"/>
                      <a:r>
                        <a:rPr lang="en-US" sz="900">
                          <a:effectLst/>
                          <a:latin typeface="Times New Roman" panose="02020603050405020304" pitchFamily="18" charset="0"/>
                          <a:cs typeface="Times New Roman" panose="02020603050405020304" pitchFamily="18" charset="0"/>
                        </a:rPr>
                        <a:t> </a:t>
                      </a:r>
                      <a:r>
                        <a:rPr lang="ru-RU" sz="900">
                          <a:effectLst/>
                          <a:latin typeface="Times New Roman" panose="02020603050405020304" pitchFamily="18" charset="0"/>
                          <a:cs typeface="Times New Roman" panose="02020603050405020304" pitchFamily="18" charset="0"/>
                        </a:rPr>
                        <a:t>23</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ru-RU" sz="900">
                          <a:effectLst/>
                          <a:latin typeface="Times New Roman" panose="02020603050405020304" pitchFamily="18" charset="0"/>
                          <a:cs typeface="Times New Roman" panose="02020603050405020304" pitchFamily="18" charset="0"/>
                        </a:rPr>
                        <a:t>Разработка учебных планов,</a:t>
                      </a:r>
                      <a:r>
                        <a:rPr lang="en-US" sz="900">
                          <a:effectLst/>
                          <a:latin typeface="Times New Roman" panose="02020603050405020304" pitchFamily="18" charset="0"/>
                          <a:cs typeface="Times New Roman" panose="02020603050405020304" pitchFamily="18" charset="0"/>
                        </a:rPr>
                        <a:t> </a:t>
                      </a:r>
                      <a:r>
                        <a:rPr lang="ru-RU" sz="900">
                          <a:effectLst/>
                          <a:latin typeface="Times New Roman" panose="02020603050405020304" pitchFamily="18" charset="0"/>
                          <a:cs typeface="Times New Roman" panose="02020603050405020304" pitchFamily="18" charset="0"/>
                        </a:rPr>
                        <a:t>планов внеурочной деятельности для 1–2-х и 5–6-х классов по новым ФГОС НОО и ООО на 2023/24 учебный год</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en-US" sz="900" dirty="0" err="1">
                          <a:effectLst/>
                          <a:latin typeface="Times New Roman" panose="02020603050405020304" pitchFamily="18" charset="0"/>
                          <a:cs typeface="Times New Roman" panose="02020603050405020304" pitchFamily="18" charset="0"/>
                        </a:rPr>
                        <a:t>До</a:t>
                      </a:r>
                      <a:r>
                        <a:rPr lang="en-US" sz="900" dirty="0">
                          <a:effectLst/>
                          <a:latin typeface="Times New Roman" panose="02020603050405020304" pitchFamily="18" charset="0"/>
                          <a:cs typeface="Times New Roman" panose="02020603050405020304" pitchFamily="18" charset="0"/>
                        </a:rPr>
                        <a:t> 30 </a:t>
                      </a:r>
                      <a:r>
                        <a:rPr lang="en-US" sz="900" dirty="0" err="1">
                          <a:effectLst/>
                          <a:latin typeface="Times New Roman" panose="02020603050405020304" pitchFamily="18" charset="0"/>
                          <a:cs typeface="Times New Roman" panose="02020603050405020304" pitchFamily="18" charset="0"/>
                        </a:rPr>
                        <a:t>мая</a:t>
                      </a:r>
                      <a:r>
                        <a:rPr lang="en-US" sz="900" dirty="0">
                          <a:effectLst/>
                          <a:latin typeface="Times New Roman" panose="02020603050405020304" pitchFamily="18" charset="0"/>
                          <a:cs typeface="Times New Roman" panose="02020603050405020304" pitchFamily="18" charset="0"/>
                        </a:rPr>
                        <a:t> 2023 </a:t>
                      </a:r>
                      <a:r>
                        <a:rPr lang="en-US" sz="900" dirty="0" err="1">
                          <a:effectLst/>
                          <a:latin typeface="Times New Roman" panose="02020603050405020304" pitchFamily="18" charset="0"/>
                          <a:cs typeface="Times New Roman" panose="02020603050405020304" pitchFamily="18" charset="0"/>
                        </a:rPr>
                        <a:t>года</a:t>
                      </a:r>
                      <a:endParaRPr lang="ru-RU"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ru-RU" sz="900" dirty="0">
                          <a:effectLst/>
                          <a:latin typeface="Times New Roman" panose="02020603050405020304" pitchFamily="18" charset="0"/>
                          <a:cs typeface="Times New Roman" panose="02020603050405020304" pitchFamily="18" charset="0"/>
                        </a:rPr>
                        <a:t>Учебный план НОО, ООО.</a:t>
                      </a:r>
                    </a:p>
                    <a:p>
                      <a:pPr algn="just"/>
                      <a:r>
                        <a:rPr lang="ru-RU" sz="900" dirty="0">
                          <a:effectLst/>
                          <a:latin typeface="Times New Roman" panose="02020603050405020304" pitchFamily="18" charset="0"/>
                          <a:cs typeface="Times New Roman" panose="02020603050405020304" pitchFamily="18" charset="0"/>
                        </a:rPr>
                        <a:t>План внеурочной </a:t>
                      </a:r>
                      <a:r>
                        <a:rPr lang="ru-RU" sz="900" dirty="0" err="1">
                          <a:effectLst/>
                          <a:latin typeface="Times New Roman" panose="02020603050405020304" pitchFamily="18" charset="0"/>
                          <a:cs typeface="Times New Roman" panose="02020603050405020304" pitchFamily="18" charset="0"/>
                        </a:rPr>
                        <a:t>деятельност</a:t>
                      </a:r>
                      <a:r>
                        <a:rPr lang="ru-RU" sz="900" dirty="0">
                          <a:effectLst/>
                          <a:latin typeface="Times New Roman" panose="02020603050405020304" pitchFamily="18" charset="0"/>
                          <a:cs typeface="Times New Roman" panose="02020603050405020304" pitchFamily="18" charset="0"/>
                        </a:rPr>
                        <a:t> НОО, ООО</a:t>
                      </a:r>
                      <a:endParaRPr lang="ru-RU"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extLst>
                  <a:ext uri="{0D108BD9-81ED-4DB2-BD59-A6C34878D82A}">
                    <a16:rowId xmlns="" xmlns:a16="http://schemas.microsoft.com/office/drawing/2014/main" val="386948010"/>
                  </a:ext>
                </a:extLst>
              </a:tr>
              <a:tr h="363693">
                <a:tc>
                  <a:txBody>
                    <a:bodyPr/>
                    <a:lstStyle/>
                    <a:p>
                      <a:pPr algn="just"/>
                      <a:r>
                        <a:rPr lang="ru-RU" sz="900">
                          <a:effectLst/>
                          <a:latin typeface="Times New Roman" panose="02020603050405020304" pitchFamily="18" charset="0"/>
                          <a:cs typeface="Times New Roman" panose="02020603050405020304" pitchFamily="18" charset="0"/>
                        </a:rPr>
                        <a:t>24</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ru-RU" sz="900">
                          <a:effectLst/>
                          <a:latin typeface="Times New Roman" panose="02020603050405020304" pitchFamily="18" charset="0"/>
                          <a:cs typeface="Times New Roman" panose="02020603050405020304" pitchFamily="18" charset="0"/>
                        </a:rPr>
                        <a:t>Разработка учебных планов,</a:t>
                      </a:r>
                      <a:r>
                        <a:rPr lang="en-US" sz="900">
                          <a:effectLst/>
                          <a:latin typeface="Times New Roman" panose="02020603050405020304" pitchFamily="18" charset="0"/>
                          <a:cs typeface="Times New Roman" panose="02020603050405020304" pitchFamily="18" charset="0"/>
                        </a:rPr>
                        <a:t> </a:t>
                      </a:r>
                      <a:r>
                        <a:rPr lang="ru-RU" sz="900">
                          <a:effectLst/>
                          <a:latin typeface="Times New Roman" panose="02020603050405020304" pitchFamily="18" charset="0"/>
                          <a:cs typeface="Times New Roman" panose="02020603050405020304" pitchFamily="18" charset="0"/>
                        </a:rPr>
                        <a:t>планов внеурочной деятельности для 1–3-х и 5–7-х классов по новым ФГОС НОО и ООО на 2024/25 учебный год</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en-US" sz="900">
                          <a:effectLst/>
                          <a:latin typeface="Times New Roman" panose="02020603050405020304" pitchFamily="18" charset="0"/>
                          <a:cs typeface="Times New Roman" panose="02020603050405020304" pitchFamily="18" charset="0"/>
                        </a:rPr>
                        <a:t>До 30 мая 2024 года</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ru-RU" sz="900" dirty="0">
                          <a:effectLst/>
                          <a:latin typeface="Times New Roman" panose="02020603050405020304" pitchFamily="18" charset="0"/>
                          <a:cs typeface="Times New Roman" panose="02020603050405020304" pitchFamily="18" charset="0"/>
                        </a:rPr>
                        <a:t>Учебный план НОО, ООО.</a:t>
                      </a:r>
                    </a:p>
                    <a:p>
                      <a:pPr algn="just"/>
                      <a:r>
                        <a:rPr lang="ru-RU" sz="900" dirty="0">
                          <a:effectLst/>
                          <a:latin typeface="Times New Roman" panose="02020603050405020304" pitchFamily="18" charset="0"/>
                          <a:cs typeface="Times New Roman" panose="02020603050405020304" pitchFamily="18" charset="0"/>
                        </a:rPr>
                        <a:t>План внеурочной </a:t>
                      </a:r>
                      <a:r>
                        <a:rPr lang="ru-RU" sz="900" dirty="0" err="1">
                          <a:effectLst/>
                          <a:latin typeface="Times New Roman" panose="02020603050405020304" pitchFamily="18" charset="0"/>
                          <a:cs typeface="Times New Roman" panose="02020603050405020304" pitchFamily="18" charset="0"/>
                        </a:rPr>
                        <a:t>деятельност</a:t>
                      </a:r>
                      <a:r>
                        <a:rPr lang="ru-RU" sz="900" dirty="0">
                          <a:effectLst/>
                          <a:latin typeface="Times New Roman" panose="02020603050405020304" pitchFamily="18" charset="0"/>
                          <a:cs typeface="Times New Roman" panose="02020603050405020304" pitchFamily="18" charset="0"/>
                        </a:rPr>
                        <a:t> НОО, ООО</a:t>
                      </a:r>
                      <a:endParaRPr lang="ru-RU"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extLst>
                  <a:ext uri="{0D108BD9-81ED-4DB2-BD59-A6C34878D82A}">
                    <a16:rowId xmlns="" xmlns:a16="http://schemas.microsoft.com/office/drawing/2014/main" val="234553298"/>
                  </a:ext>
                </a:extLst>
              </a:tr>
              <a:tr h="363693">
                <a:tc>
                  <a:txBody>
                    <a:bodyPr/>
                    <a:lstStyle/>
                    <a:p>
                      <a:pPr algn="just"/>
                      <a:r>
                        <a:rPr lang="en-US" sz="900">
                          <a:effectLst/>
                          <a:latin typeface="Times New Roman" panose="02020603050405020304" pitchFamily="18" charset="0"/>
                          <a:cs typeface="Times New Roman" panose="02020603050405020304" pitchFamily="18" charset="0"/>
                        </a:rPr>
                        <a:t>25 </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ru-RU" sz="900">
                          <a:effectLst/>
                          <a:latin typeface="Times New Roman" panose="02020603050405020304" pitchFamily="18" charset="0"/>
                          <a:cs typeface="Times New Roman" panose="02020603050405020304" pitchFamily="18" charset="0"/>
                        </a:rPr>
                        <a:t>Разработка учебных планов,</a:t>
                      </a:r>
                      <a:r>
                        <a:rPr lang="en-US" sz="900">
                          <a:effectLst/>
                          <a:latin typeface="Times New Roman" panose="02020603050405020304" pitchFamily="18" charset="0"/>
                          <a:cs typeface="Times New Roman" panose="02020603050405020304" pitchFamily="18" charset="0"/>
                        </a:rPr>
                        <a:t> </a:t>
                      </a:r>
                      <a:r>
                        <a:rPr lang="ru-RU" sz="900">
                          <a:effectLst/>
                          <a:latin typeface="Times New Roman" panose="02020603050405020304" pitchFamily="18" charset="0"/>
                          <a:cs typeface="Times New Roman" panose="02020603050405020304" pitchFamily="18" charset="0"/>
                        </a:rPr>
                        <a:t>планов внеурочной деятельности для 1–4-х и 5–8-х классов по новым ФГОС НОО и ООО на 2025/26 учебный год</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en-US" sz="900">
                          <a:effectLst/>
                          <a:latin typeface="Times New Roman" panose="02020603050405020304" pitchFamily="18" charset="0"/>
                          <a:cs typeface="Times New Roman" panose="02020603050405020304" pitchFamily="18" charset="0"/>
                        </a:rPr>
                        <a:t>До 30 мая 2025 года</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ru-RU" sz="900" dirty="0">
                          <a:effectLst/>
                          <a:latin typeface="Times New Roman" panose="02020603050405020304" pitchFamily="18" charset="0"/>
                          <a:cs typeface="Times New Roman" panose="02020603050405020304" pitchFamily="18" charset="0"/>
                        </a:rPr>
                        <a:t>Учебный план НОО, ООО.</a:t>
                      </a:r>
                    </a:p>
                    <a:p>
                      <a:pPr algn="just"/>
                      <a:r>
                        <a:rPr lang="ru-RU" sz="900" dirty="0">
                          <a:effectLst/>
                          <a:latin typeface="Times New Roman" panose="02020603050405020304" pitchFamily="18" charset="0"/>
                          <a:cs typeface="Times New Roman" panose="02020603050405020304" pitchFamily="18" charset="0"/>
                        </a:rPr>
                        <a:t>План внеурочной </a:t>
                      </a:r>
                      <a:r>
                        <a:rPr lang="ru-RU" sz="900" dirty="0" err="1">
                          <a:effectLst/>
                          <a:latin typeface="Times New Roman" panose="02020603050405020304" pitchFamily="18" charset="0"/>
                          <a:cs typeface="Times New Roman" panose="02020603050405020304" pitchFamily="18" charset="0"/>
                        </a:rPr>
                        <a:t>деятельност</a:t>
                      </a:r>
                      <a:r>
                        <a:rPr lang="ru-RU" sz="900" dirty="0">
                          <a:effectLst/>
                          <a:latin typeface="Times New Roman" panose="02020603050405020304" pitchFamily="18" charset="0"/>
                          <a:cs typeface="Times New Roman" panose="02020603050405020304" pitchFamily="18" charset="0"/>
                        </a:rPr>
                        <a:t> НОО, ООО</a:t>
                      </a:r>
                      <a:endParaRPr lang="ru-RU"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extLst>
                  <a:ext uri="{0D108BD9-81ED-4DB2-BD59-A6C34878D82A}">
                    <a16:rowId xmlns="" xmlns:a16="http://schemas.microsoft.com/office/drawing/2014/main" val="1126755826"/>
                  </a:ext>
                </a:extLst>
              </a:tr>
            </a:tbl>
          </a:graphicData>
        </a:graphic>
      </p:graphicFrame>
      <p:pic>
        <p:nvPicPr>
          <p:cNvPr id="3" name="Рисунок 2"/>
          <p:cNvPicPr>
            <a:picLocks noChangeAspect="1"/>
          </p:cNvPicPr>
          <p:nvPr/>
        </p:nvPicPr>
        <p:blipFill rotWithShape="1">
          <a:blip r:embed="rId2">
            <a:extLst>
              <a:ext uri="{28A0092B-C50C-407E-A947-70E740481C1C}">
                <a14:useLocalDpi xmlns="" xmlns:a14="http://schemas.microsoft.com/office/drawing/2010/main" val="0"/>
              </a:ext>
            </a:extLst>
          </a:blip>
          <a:srcRect l="26132" t="27304" r="25087" b="23815"/>
          <a:stretch/>
        </p:blipFill>
        <p:spPr>
          <a:xfrm>
            <a:off x="10177054" y="0"/>
            <a:ext cx="2140129" cy="1345223"/>
          </a:xfrm>
          <a:prstGeom prst="rect">
            <a:avLst/>
          </a:prstGeom>
        </p:spPr>
      </p:pic>
    </p:spTree>
    <p:extLst>
      <p:ext uri="{BB962C8B-B14F-4D97-AF65-F5344CB8AC3E}">
        <p14:creationId xmlns="" xmlns:p14="http://schemas.microsoft.com/office/powerpoint/2010/main" val="31619879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rotWithShape="1">
          <a:blip r:embed="rId2">
            <a:extLst>
              <a:ext uri="{28A0092B-C50C-407E-A947-70E740481C1C}">
                <a14:useLocalDpi xmlns="" xmlns:a14="http://schemas.microsoft.com/office/drawing/2010/main" val="0"/>
              </a:ext>
            </a:extLst>
          </a:blip>
          <a:srcRect l="26132" t="27304" r="25087" b="23815"/>
          <a:stretch/>
        </p:blipFill>
        <p:spPr>
          <a:xfrm>
            <a:off x="10051871" y="0"/>
            <a:ext cx="2140129" cy="1345223"/>
          </a:xfrm>
          <a:prstGeom prst="rect">
            <a:avLst/>
          </a:prstGeom>
        </p:spPr>
      </p:pic>
      <p:graphicFrame>
        <p:nvGraphicFramePr>
          <p:cNvPr id="5" name="Таблица 4"/>
          <p:cNvGraphicFramePr>
            <a:graphicFrameLocks noGrp="1"/>
          </p:cNvGraphicFramePr>
          <p:nvPr>
            <p:extLst>
              <p:ext uri="{D42A27DB-BD31-4B8C-83A1-F6EECF244321}">
                <p14:modId xmlns="" xmlns:p14="http://schemas.microsoft.com/office/powerpoint/2010/main" val="4288304563"/>
              </p:ext>
            </p:extLst>
          </p:nvPr>
        </p:nvGraphicFramePr>
        <p:xfrm>
          <a:off x="1088966" y="856211"/>
          <a:ext cx="9900459" cy="6534360"/>
        </p:xfrm>
        <a:graphic>
          <a:graphicData uri="http://schemas.openxmlformats.org/drawingml/2006/table">
            <a:tbl>
              <a:tblPr>
                <a:tableStyleId>{5C22544A-7EE6-4342-B048-85BDC9FD1C3A}</a:tableStyleId>
              </a:tblPr>
              <a:tblGrid>
                <a:gridCol w="469447">
                  <a:extLst>
                    <a:ext uri="{9D8B030D-6E8A-4147-A177-3AD203B41FA5}">
                      <a16:colId xmlns="" xmlns:a16="http://schemas.microsoft.com/office/drawing/2014/main" val="1662765015"/>
                    </a:ext>
                  </a:extLst>
                </a:gridCol>
                <a:gridCol w="4425699">
                  <a:extLst>
                    <a:ext uri="{9D8B030D-6E8A-4147-A177-3AD203B41FA5}">
                      <a16:colId xmlns="" xmlns:a16="http://schemas.microsoft.com/office/drawing/2014/main" val="607303327"/>
                    </a:ext>
                  </a:extLst>
                </a:gridCol>
                <a:gridCol w="1324834">
                  <a:extLst>
                    <a:ext uri="{9D8B030D-6E8A-4147-A177-3AD203B41FA5}">
                      <a16:colId xmlns="" xmlns:a16="http://schemas.microsoft.com/office/drawing/2014/main" val="3576265953"/>
                    </a:ext>
                  </a:extLst>
                </a:gridCol>
                <a:gridCol w="3680479">
                  <a:extLst>
                    <a:ext uri="{9D8B030D-6E8A-4147-A177-3AD203B41FA5}">
                      <a16:colId xmlns="" xmlns:a16="http://schemas.microsoft.com/office/drawing/2014/main" val="1000550640"/>
                    </a:ext>
                  </a:extLst>
                </a:gridCol>
              </a:tblGrid>
              <a:tr h="324195">
                <a:tc>
                  <a:txBody>
                    <a:bodyPr/>
                    <a:lstStyle/>
                    <a:p>
                      <a:pPr algn="just"/>
                      <a:r>
                        <a:rPr lang="en-US" sz="900" strike="noStrike" dirty="0">
                          <a:effectLst/>
                          <a:latin typeface="Times New Roman" panose="02020603050405020304" pitchFamily="18" charset="0"/>
                          <a:cs typeface="Times New Roman" panose="02020603050405020304" pitchFamily="18" charset="0"/>
                        </a:rPr>
                        <a:t>25 </a:t>
                      </a:r>
                      <a:endParaRPr lang="ru-RU" sz="900" strike="noStrike"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tc>
                  <a:txBody>
                    <a:bodyPr/>
                    <a:lstStyle/>
                    <a:p>
                      <a:pPr algn="just"/>
                      <a:r>
                        <a:rPr lang="ru-RU" sz="900" strike="noStrike">
                          <a:effectLst/>
                          <a:latin typeface="Times New Roman" panose="02020603050405020304" pitchFamily="18" charset="0"/>
                          <a:cs typeface="Times New Roman" panose="02020603050405020304" pitchFamily="18" charset="0"/>
                        </a:rPr>
                        <a:t>Разработка учебных планов,</a:t>
                      </a:r>
                      <a:r>
                        <a:rPr lang="en-US" sz="900" strike="noStrike">
                          <a:effectLst/>
                          <a:latin typeface="Times New Roman" panose="02020603050405020304" pitchFamily="18" charset="0"/>
                          <a:cs typeface="Times New Roman" panose="02020603050405020304" pitchFamily="18" charset="0"/>
                        </a:rPr>
                        <a:t> </a:t>
                      </a:r>
                      <a:r>
                        <a:rPr lang="ru-RU" sz="900" strike="noStrike">
                          <a:effectLst/>
                          <a:latin typeface="Times New Roman" panose="02020603050405020304" pitchFamily="18" charset="0"/>
                          <a:cs typeface="Times New Roman" panose="02020603050405020304" pitchFamily="18" charset="0"/>
                        </a:rPr>
                        <a:t>планов внеурочной деятельности для 1–4-х и 5–8-х классов по новым ФГОС НОО и ООО на 2025/26 учебный год</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tc>
                  <a:txBody>
                    <a:bodyPr/>
                    <a:lstStyle/>
                    <a:p>
                      <a:pPr algn="just"/>
                      <a:r>
                        <a:rPr lang="en-US" sz="900" strike="noStrike">
                          <a:effectLst/>
                          <a:latin typeface="Times New Roman" panose="02020603050405020304" pitchFamily="18" charset="0"/>
                          <a:cs typeface="Times New Roman" panose="02020603050405020304" pitchFamily="18" charset="0"/>
                        </a:rPr>
                        <a:t>До 30 мая 2025 года</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tc>
                  <a:txBody>
                    <a:bodyPr/>
                    <a:lstStyle/>
                    <a:p>
                      <a:pPr algn="just"/>
                      <a:r>
                        <a:rPr lang="ru-RU" sz="900" strike="noStrike">
                          <a:effectLst/>
                          <a:latin typeface="Times New Roman" panose="02020603050405020304" pitchFamily="18" charset="0"/>
                          <a:cs typeface="Times New Roman" panose="02020603050405020304" pitchFamily="18" charset="0"/>
                        </a:rPr>
                        <a:t>Учебный план НОО, ООО.</a:t>
                      </a:r>
                    </a:p>
                    <a:p>
                      <a:pPr algn="just"/>
                      <a:r>
                        <a:rPr lang="ru-RU" sz="900" strike="noStrike">
                          <a:effectLst/>
                          <a:latin typeface="Times New Roman" panose="02020603050405020304" pitchFamily="18" charset="0"/>
                          <a:cs typeface="Times New Roman" panose="02020603050405020304" pitchFamily="18" charset="0"/>
                        </a:rPr>
                        <a:t>План внеурочной деятельност НОО, ООО</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extLst>
                  <a:ext uri="{0D108BD9-81ED-4DB2-BD59-A6C34878D82A}">
                    <a16:rowId xmlns="" xmlns:a16="http://schemas.microsoft.com/office/drawing/2014/main" val="3594333068"/>
                  </a:ext>
                </a:extLst>
              </a:tr>
              <a:tr h="334786">
                <a:tc>
                  <a:txBody>
                    <a:bodyPr/>
                    <a:lstStyle/>
                    <a:p>
                      <a:pPr algn="just"/>
                      <a:r>
                        <a:rPr lang="en-US" sz="900" strike="noStrike">
                          <a:effectLst/>
                          <a:latin typeface="Times New Roman" panose="02020603050405020304" pitchFamily="18" charset="0"/>
                          <a:cs typeface="Times New Roman" panose="02020603050405020304" pitchFamily="18" charset="0"/>
                        </a:rPr>
                        <a:t>26 </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tc>
                  <a:txBody>
                    <a:bodyPr/>
                    <a:lstStyle/>
                    <a:p>
                      <a:pPr algn="just"/>
                      <a:r>
                        <a:rPr lang="ru-RU" sz="900" strike="noStrike">
                          <a:effectLst/>
                          <a:latin typeface="Times New Roman" panose="02020603050405020304" pitchFamily="18" charset="0"/>
                          <a:cs typeface="Times New Roman" panose="02020603050405020304" pitchFamily="18" charset="0"/>
                        </a:rPr>
                        <a:t>Разработка учебного плана,</a:t>
                      </a:r>
                      <a:r>
                        <a:rPr lang="en-US" sz="900" strike="noStrike">
                          <a:effectLst/>
                          <a:latin typeface="Times New Roman" panose="02020603050405020304" pitchFamily="18" charset="0"/>
                          <a:cs typeface="Times New Roman" panose="02020603050405020304" pitchFamily="18" charset="0"/>
                        </a:rPr>
                        <a:t> </a:t>
                      </a:r>
                      <a:r>
                        <a:rPr lang="ru-RU" sz="900" strike="noStrike">
                          <a:effectLst/>
                          <a:latin typeface="Times New Roman" panose="02020603050405020304" pitchFamily="18" charset="0"/>
                          <a:cs typeface="Times New Roman" panose="02020603050405020304" pitchFamily="18" charset="0"/>
                        </a:rPr>
                        <a:t>плана внеурочной деятельности для 5–9-х классов по новому ФГОС ООО на 2026/27 учебный год</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tc>
                  <a:txBody>
                    <a:bodyPr/>
                    <a:lstStyle/>
                    <a:p>
                      <a:pPr algn="just"/>
                      <a:r>
                        <a:rPr lang="en-US" sz="900" strike="noStrike">
                          <a:effectLst/>
                          <a:latin typeface="Times New Roman" panose="02020603050405020304" pitchFamily="18" charset="0"/>
                          <a:cs typeface="Times New Roman" panose="02020603050405020304" pitchFamily="18" charset="0"/>
                        </a:rPr>
                        <a:t>До 30 мая 2026 года</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tc>
                  <a:txBody>
                    <a:bodyPr/>
                    <a:lstStyle/>
                    <a:p>
                      <a:pPr algn="just"/>
                      <a:r>
                        <a:rPr lang="ru-RU" sz="900" strike="noStrike">
                          <a:effectLst/>
                          <a:latin typeface="Times New Roman" panose="02020603050405020304" pitchFamily="18" charset="0"/>
                          <a:cs typeface="Times New Roman" panose="02020603050405020304" pitchFamily="18" charset="0"/>
                        </a:rPr>
                        <a:t>Учебный план ООО.</a:t>
                      </a:r>
                    </a:p>
                    <a:p>
                      <a:pPr algn="just"/>
                      <a:r>
                        <a:rPr lang="ru-RU" sz="900" strike="noStrike">
                          <a:effectLst/>
                          <a:latin typeface="Times New Roman" panose="02020603050405020304" pitchFamily="18" charset="0"/>
                          <a:cs typeface="Times New Roman" panose="02020603050405020304" pitchFamily="18" charset="0"/>
                        </a:rPr>
                        <a:t>План внеурочной деятельности ООО</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extLst>
                  <a:ext uri="{0D108BD9-81ED-4DB2-BD59-A6C34878D82A}">
                    <a16:rowId xmlns="" xmlns:a16="http://schemas.microsoft.com/office/drawing/2014/main" val="2207224832"/>
                  </a:ext>
                </a:extLst>
              </a:tr>
              <a:tr h="645807">
                <a:tc>
                  <a:txBody>
                    <a:bodyPr/>
                    <a:lstStyle/>
                    <a:p>
                      <a:pPr algn="just"/>
                      <a:r>
                        <a:rPr lang="en-US" sz="900" strike="noStrike">
                          <a:effectLst/>
                          <a:latin typeface="Times New Roman" panose="02020603050405020304" pitchFamily="18" charset="0"/>
                          <a:cs typeface="Times New Roman" panose="02020603050405020304" pitchFamily="18" charset="0"/>
                        </a:rPr>
                        <a:t>27 </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tc>
                  <a:txBody>
                    <a:bodyPr/>
                    <a:lstStyle/>
                    <a:p>
                      <a:pPr algn="just"/>
                      <a:r>
                        <a:rPr lang="ru-RU" sz="900" strike="noStrike">
                          <a:effectLst/>
                          <a:latin typeface="Times New Roman" panose="02020603050405020304" pitchFamily="18" charset="0"/>
                          <a:cs typeface="Times New Roman" panose="02020603050405020304" pitchFamily="18" charset="0"/>
                        </a:rPr>
                        <a:t>Разработка и утверждение рабочих программ педагогов по учебным предметам, учебным курсам (в том числе и внеурочной деятельности) и учебным модулям учебного плана для 1-х и 5-х классов на 2022/23 учебный год</a:t>
                      </a:r>
                      <a:r>
                        <a:rPr lang="en-US" sz="900" strike="noStrike">
                          <a:effectLst/>
                          <a:latin typeface="Times New Roman" panose="02020603050405020304" pitchFamily="18" charset="0"/>
                          <a:cs typeface="Times New Roman" panose="02020603050405020304" pitchFamily="18" charset="0"/>
                        </a:rPr>
                        <a:t> </a:t>
                      </a:r>
                      <a:r>
                        <a:rPr lang="ru-RU" sz="900" strike="noStrike">
                          <a:effectLst/>
                          <a:latin typeface="Times New Roman" panose="02020603050405020304" pitchFamily="18" charset="0"/>
                          <a:cs typeface="Times New Roman" panose="02020603050405020304" pitchFamily="18" charset="0"/>
                        </a:rPr>
                        <a:t>в соответствии с требованиями новых ФГОС НОО и ООО</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tc>
                  <a:txBody>
                    <a:bodyPr/>
                    <a:lstStyle/>
                    <a:p>
                      <a:pPr algn="just"/>
                      <a:r>
                        <a:rPr lang="en-US" sz="900" strike="noStrike">
                          <a:effectLst/>
                          <a:latin typeface="Times New Roman" panose="02020603050405020304" pitchFamily="18" charset="0"/>
                          <a:cs typeface="Times New Roman" panose="02020603050405020304" pitchFamily="18" charset="0"/>
                        </a:rPr>
                        <a:t>До 31 августа 2022 года</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tc>
                  <a:txBody>
                    <a:bodyPr/>
                    <a:lstStyle/>
                    <a:p>
                      <a:pPr algn="just"/>
                      <a:r>
                        <a:rPr lang="ru-RU" sz="900" strike="noStrike">
                          <a:effectLst/>
                          <a:latin typeface="Times New Roman" panose="02020603050405020304" pitchFamily="18" charset="0"/>
                          <a:cs typeface="Times New Roman" panose="02020603050405020304" pitchFamily="18" charset="0"/>
                        </a:rPr>
                        <a:t>Рабочие программы педагогов по учебным предметам, учебным курсам (в том числе и внеурочной деятельности) и учебным модулям учебного плана для 1-х и 5-х классов</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extLst>
                  <a:ext uri="{0D108BD9-81ED-4DB2-BD59-A6C34878D82A}">
                    <a16:rowId xmlns="" xmlns:a16="http://schemas.microsoft.com/office/drawing/2014/main" val="4131523100"/>
                  </a:ext>
                </a:extLst>
              </a:tr>
              <a:tr h="591251">
                <a:tc>
                  <a:txBody>
                    <a:bodyPr/>
                    <a:lstStyle/>
                    <a:p>
                      <a:pPr algn="just"/>
                      <a:r>
                        <a:rPr lang="en-US" sz="900" strike="noStrike">
                          <a:effectLst/>
                          <a:latin typeface="Times New Roman" panose="02020603050405020304" pitchFamily="18" charset="0"/>
                          <a:cs typeface="Times New Roman" panose="02020603050405020304" pitchFamily="18" charset="0"/>
                        </a:rPr>
                        <a:t>28 </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tc>
                  <a:txBody>
                    <a:bodyPr/>
                    <a:lstStyle/>
                    <a:p>
                      <a:pPr algn="just"/>
                      <a:r>
                        <a:rPr lang="ru-RU" sz="900" strike="noStrike">
                          <a:effectLst/>
                          <a:latin typeface="Times New Roman" panose="02020603050405020304" pitchFamily="18" charset="0"/>
                          <a:cs typeface="Times New Roman" panose="02020603050405020304" pitchFamily="18" charset="0"/>
                        </a:rPr>
                        <a:t>Разработка и утверждение рабочих программ педагогов по учебным предметам, учебным курсам</a:t>
                      </a:r>
                      <a:r>
                        <a:rPr lang="en-US" sz="900" strike="noStrike">
                          <a:effectLst/>
                          <a:latin typeface="Times New Roman" panose="02020603050405020304" pitchFamily="18" charset="0"/>
                          <a:cs typeface="Times New Roman" panose="02020603050405020304" pitchFamily="18" charset="0"/>
                        </a:rPr>
                        <a:t> </a:t>
                      </a:r>
                      <a:r>
                        <a:rPr lang="ru-RU" sz="900" strike="noStrike">
                          <a:effectLst/>
                          <a:latin typeface="Times New Roman" panose="02020603050405020304" pitchFamily="18" charset="0"/>
                          <a:cs typeface="Times New Roman" panose="02020603050405020304" pitchFamily="18" charset="0"/>
                        </a:rPr>
                        <a:t>(в том числе и внеурочной деятельности) и учебным модулям учебного плана для 2-х и 6-х классов на 2023/24 учебный год</a:t>
                      </a:r>
                      <a:r>
                        <a:rPr lang="en-US" sz="900" strike="noStrike">
                          <a:effectLst/>
                          <a:latin typeface="Times New Roman" panose="02020603050405020304" pitchFamily="18" charset="0"/>
                          <a:cs typeface="Times New Roman" panose="02020603050405020304" pitchFamily="18" charset="0"/>
                        </a:rPr>
                        <a:t> </a:t>
                      </a:r>
                      <a:r>
                        <a:rPr lang="ru-RU" sz="900" strike="noStrike">
                          <a:effectLst/>
                          <a:latin typeface="Times New Roman" panose="02020603050405020304" pitchFamily="18" charset="0"/>
                          <a:cs typeface="Times New Roman" panose="02020603050405020304" pitchFamily="18" charset="0"/>
                        </a:rPr>
                        <a:t>в соответствии с требованиями новых ФГОС НОО и ООО</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tc>
                  <a:txBody>
                    <a:bodyPr/>
                    <a:lstStyle/>
                    <a:p>
                      <a:pPr algn="just"/>
                      <a:r>
                        <a:rPr lang="en-US" sz="900" strike="noStrike">
                          <a:effectLst/>
                          <a:latin typeface="Times New Roman" panose="02020603050405020304" pitchFamily="18" charset="0"/>
                          <a:cs typeface="Times New Roman" panose="02020603050405020304" pitchFamily="18" charset="0"/>
                        </a:rPr>
                        <a:t>До 31 августа 2023 года</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tc>
                  <a:txBody>
                    <a:bodyPr/>
                    <a:lstStyle/>
                    <a:p>
                      <a:pPr algn="just"/>
                      <a:r>
                        <a:rPr lang="ru-RU" sz="900" strike="noStrike">
                          <a:effectLst/>
                          <a:latin typeface="Times New Roman" panose="02020603050405020304" pitchFamily="18" charset="0"/>
                          <a:cs typeface="Times New Roman" panose="02020603050405020304" pitchFamily="18" charset="0"/>
                        </a:rPr>
                        <a:t>Рабочие программы педагогов по учебным предметам, учебным курсам</a:t>
                      </a:r>
                      <a:r>
                        <a:rPr lang="en-US" sz="900" strike="noStrike">
                          <a:effectLst/>
                          <a:latin typeface="Times New Roman" panose="02020603050405020304" pitchFamily="18" charset="0"/>
                          <a:cs typeface="Times New Roman" panose="02020603050405020304" pitchFamily="18" charset="0"/>
                        </a:rPr>
                        <a:t> </a:t>
                      </a:r>
                      <a:r>
                        <a:rPr lang="ru-RU" sz="900" strike="noStrike">
                          <a:effectLst/>
                          <a:latin typeface="Times New Roman" panose="02020603050405020304" pitchFamily="18" charset="0"/>
                          <a:cs typeface="Times New Roman" panose="02020603050405020304" pitchFamily="18" charset="0"/>
                        </a:rPr>
                        <a:t>(в том числе и внеурочной деятельности) и учебным модулям учебного плана для 2-х и 6-х классов</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extLst>
                  <a:ext uri="{0D108BD9-81ED-4DB2-BD59-A6C34878D82A}">
                    <a16:rowId xmlns="" xmlns:a16="http://schemas.microsoft.com/office/drawing/2014/main" val="182159953"/>
                  </a:ext>
                </a:extLst>
              </a:tr>
              <a:tr h="628135">
                <a:tc>
                  <a:txBody>
                    <a:bodyPr/>
                    <a:lstStyle/>
                    <a:p>
                      <a:pPr algn="just"/>
                      <a:r>
                        <a:rPr lang="en-US" sz="900" strike="noStrike">
                          <a:effectLst/>
                          <a:latin typeface="Times New Roman" panose="02020603050405020304" pitchFamily="18" charset="0"/>
                          <a:cs typeface="Times New Roman" panose="02020603050405020304" pitchFamily="18" charset="0"/>
                        </a:rPr>
                        <a:t> 29</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tc>
                  <a:txBody>
                    <a:bodyPr/>
                    <a:lstStyle/>
                    <a:p>
                      <a:pPr algn="just"/>
                      <a:r>
                        <a:rPr lang="ru-RU" sz="900" strike="noStrike">
                          <a:effectLst/>
                          <a:latin typeface="Times New Roman" panose="02020603050405020304" pitchFamily="18" charset="0"/>
                          <a:cs typeface="Times New Roman" panose="02020603050405020304" pitchFamily="18" charset="0"/>
                        </a:rPr>
                        <a:t>Разработка и утверждение рабочих программ педагогов по учебным предметам, учебным курсам</a:t>
                      </a:r>
                      <a:r>
                        <a:rPr lang="en-US" sz="900" strike="noStrike">
                          <a:effectLst/>
                          <a:latin typeface="Times New Roman" panose="02020603050405020304" pitchFamily="18" charset="0"/>
                          <a:cs typeface="Times New Roman" panose="02020603050405020304" pitchFamily="18" charset="0"/>
                        </a:rPr>
                        <a:t> </a:t>
                      </a:r>
                      <a:r>
                        <a:rPr lang="ru-RU" sz="900" strike="noStrike">
                          <a:effectLst/>
                          <a:latin typeface="Times New Roman" panose="02020603050405020304" pitchFamily="18" charset="0"/>
                          <a:cs typeface="Times New Roman" panose="02020603050405020304" pitchFamily="18" charset="0"/>
                        </a:rPr>
                        <a:t>(в том числе и внеурочной деятельности) и учебным модулям учебного плана для 3-х и 7-х классов на 2024/25 учебный год</a:t>
                      </a:r>
                      <a:r>
                        <a:rPr lang="en-US" sz="900" strike="noStrike">
                          <a:effectLst/>
                          <a:latin typeface="Times New Roman" panose="02020603050405020304" pitchFamily="18" charset="0"/>
                          <a:cs typeface="Times New Roman" panose="02020603050405020304" pitchFamily="18" charset="0"/>
                        </a:rPr>
                        <a:t> </a:t>
                      </a:r>
                      <a:r>
                        <a:rPr lang="ru-RU" sz="900" strike="noStrike">
                          <a:effectLst/>
                          <a:latin typeface="Times New Roman" panose="02020603050405020304" pitchFamily="18" charset="0"/>
                          <a:cs typeface="Times New Roman" panose="02020603050405020304" pitchFamily="18" charset="0"/>
                        </a:rPr>
                        <a:t>в соответствии с требованиями новых ФГОС НОО и ООО</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tc>
                  <a:txBody>
                    <a:bodyPr/>
                    <a:lstStyle/>
                    <a:p>
                      <a:pPr algn="just"/>
                      <a:r>
                        <a:rPr lang="en-US" sz="900" strike="noStrike">
                          <a:effectLst/>
                          <a:latin typeface="Times New Roman" panose="02020603050405020304" pitchFamily="18" charset="0"/>
                          <a:cs typeface="Times New Roman" panose="02020603050405020304" pitchFamily="18" charset="0"/>
                        </a:rPr>
                        <a:t>До 31 августа 2024 года</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tc>
                  <a:txBody>
                    <a:bodyPr/>
                    <a:lstStyle/>
                    <a:p>
                      <a:pPr algn="just"/>
                      <a:r>
                        <a:rPr lang="ru-RU" sz="900" strike="noStrike">
                          <a:effectLst/>
                          <a:latin typeface="Times New Roman" panose="02020603050405020304" pitchFamily="18" charset="0"/>
                          <a:cs typeface="Times New Roman" panose="02020603050405020304" pitchFamily="18" charset="0"/>
                        </a:rPr>
                        <a:t>Рабочие программы педагогов по учебным предметам, учебным курсам</a:t>
                      </a:r>
                      <a:r>
                        <a:rPr lang="en-US" sz="900" strike="noStrike">
                          <a:effectLst/>
                          <a:latin typeface="Times New Roman" panose="02020603050405020304" pitchFamily="18" charset="0"/>
                          <a:cs typeface="Times New Roman" panose="02020603050405020304" pitchFamily="18" charset="0"/>
                        </a:rPr>
                        <a:t> </a:t>
                      </a:r>
                      <a:r>
                        <a:rPr lang="ru-RU" sz="900" strike="noStrike">
                          <a:effectLst/>
                          <a:latin typeface="Times New Roman" panose="02020603050405020304" pitchFamily="18" charset="0"/>
                          <a:cs typeface="Times New Roman" panose="02020603050405020304" pitchFamily="18" charset="0"/>
                        </a:rPr>
                        <a:t>(в том числе и внеурочной деятельности) и учебным модулям учебного плана для 3-х и 7-х классов</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extLst>
                  <a:ext uri="{0D108BD9-81ED-4DB2-BD59-A6C34878D82A}">
                    <a16:rowId xmlns="" xmlns:a16="http://schemas.microsoft.com/office/drawing/2014/main" val="4051534241"/>
                  </a:ext>
                </a:extLst>
              </a:tr>
              <a:tr h="623456">
                <a:tc>
                  <a:txBody>
                    <a:bodyPr/>
                    <a:lstStyle/>
                    <a:p>
                      <a:pPr algn="just"/>
                      <a:r>
                        <a:rPr lang="en-US" sz="900" strike="noStrike">
                          <a:effectLst/>
                          <a:latin typeface="Times New Roman" panose="02020603050405020304" pitchFamily="18" charset="0"/>
                          <a:cs typeface="Times New Roman" panose="02020603050405020304" pitchFamily="18" charset="0"/>
                        </a:rPr>
                        <a:t>30 </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tc>
                  <a:txBody>
                    <a:bodyPr/>
                    <a:lstStyle/>
                    <a:p>
                      <a:pPr algn="just"/>
                      <a:r>
                        <a:rPr lang="ru-RU" sz="900" strike="noStrike" dirty="0">
                          <a:effectLst/>
                          <a:latin typeface="Times New Roman" panose="02020603050405020304" pitchFamily="18" charset="0"/>
                          <a:cs typeface="Times New Roman" panose="02020603050405020304" pitchFamily="18" charset="0"/>
                        </a:rPr>
                        <a:t>Разработка и утверждение рабочих программ педагогов по учебным предметам, учебным курсам</a:t>
                      </a:r>
                      <a:r>
                        <a:rPr lang="en-US" sz="900" strike="noStrike" dirty="0">
                          <a:effectLst/>
                          <a:latin typeface="Times New Roman" panose="02020603050405020304" pitchFamily="18" charset="0"/>
                          <a:cs typeface="Times New Roman" panose="02020603050405020304" pitchFamily="18" charset="0"/>
                        </a:rPr>
                        <a:t> </a:t>
                      </a:r>
                      <a:r>
                        <a:rPr lang="ru-RU" sz="900" strike="noStrike" dirty="0">
                          <a:effectLst/>
                          <a:latin typeface="Times New Roman" panose="02020603050405020304" pitchFamily="18" charset="0"/>
                          <a:cs typeface="Times New Roman" panose="02020603050405020304" pitchFamily="18" charset="0"/>
                        </a:rPr>
                        <a:t>(в том числе и внеурочной деятельности) и учебным модулям учебного плана для 4-х и 8-х классов на 2025/26 учебный год</a:t>
                      </a:r>
                      <a:r>
                        <a:rPr lang="en-US" sz="900" strike="noStrike" dirty="0">
                          <a:effectLst/>
                          <a:latin typeface="Times New Roman" panose="02020603050405020304" pitchFamily="18" charset="0"/>
                          <a:cs typeface="Times New Roman" panose="02020603050405020304" pitchFamily="18" charset="0"/>
                        </a:rPr>
                        <a:t> </a:t>
                      </a:r>
                      <a:r>
                        <a:rPr lang="ru-RU" sz="900" strike="noStrike" dirty="0">
                          <a:effectLst/>
                          <a:latin typeface="Times New Roman" panose="02020603050405020304" pitchFamily="18" charset="0"/>
                          <a:cs typeface="Times New Roman" panose="02020603050405020304" pitchFamily="18" charset="0"/>
                        </a:rPr>
                        <a:t>в соответствии с требованиями новых ФГОС НОО и ООО</a:t>
                      </a:r>
                      <a:endParaRPr lang="ru-RU" sz="900" strike="noStrike"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tc>
                  <a:txBody>
                    <a:bodyPr/>
                    <a:lstStyle/>
                    <a:p>
                      <a:pPr algn="just"/>
                      <a:r>
                        <a:rPr lang="en-US" sz="900" strike="noStrike">
                          <a:effectLst/>
                          <a:latin typeface="Times New Roman" panose="02020603050405020304" pitchFamily="18" charset="0"/>
                          <a:cs typeface="Times New Roman" panose="02020603050405020304" pitchFamily="18" charset="0"/>
                        </a:rPr>
                        <a:t>До 31 августа 2025 года</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tc>
                  <a:txBody>
                    <a:bodyPr/>
                    <a:lstStyle/>
                    <a:p>
                      <a:pPr algn="just"/>
                      <a:r>
                        <a:rPr lang="ru-RU" sz="900" strike="noStrike">
                          <a:effectLst/>
                          <a:latin typeface="Times New Roman" panose="02020603050405020304" pitchFamily="18" charset="0"/>
                          <a:cs typeface="Times New Roman" panose="02020603050405020304" pitchFamily="18" charset="0"/>
                        </a:rPr>
                        <a:t>Рабочие программы педагогов по учебным предметам, учебным курсам (в том числе и внеурочной деятельности) и учебным модулям учебного плана для 4-х и 8-х классов</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extLst>
                  <a:ext uri="{0D108BD9-81ED-4DB2-BD59-A6C34878D82A}">
                    <a16:rowId xmlns="" xmlns:a16="http://schemas.microsoft.com/office/drawing/2014/main" val="4243467340"/>
                  </a:ext>
                </a:extLst>
              </a:tr>
              <a:tr h="610464">
                <a:tc>
                  <a:txBody>
                    <a:bodyPr/>
                    <a:lstStyle/>
                    <a:p>
                      <a:pPr algn="just"/>
                      <a:r>
                        <a:rPr lang="en-US" sz="900" strike="noStrike">
                          <a:effectLst/>
                          <a:latin typeface="Times New Roman" panose="02020603050405020304" pitchFamily="18" charset="0"/>
                          <a:cs typeface="Times New Roman" panose="02020603050405020304" pitchFamily="18" charset="0"/>
                        </a:rPr>
                        <a:t> 31</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tc>
                  <a:txBody>
                    <a:bodyPr/>
                    <a:lstStyle/>
                    <a:p>
                      <a:pPr algn="just"/>
                      <a:r>
                        <a:rPr lang="ru-RU" sz="900" strike="noStrike">
                          <a:effectLst/>
                          <a:latin typeface="Times New Roman" panose="02020603050405020304" pitchFamily="18" charset="0"/>
                          <a:cs typeface="Times New Roman" panose="02020603050405020304" pitchFamily="18" charset="0"/>
                        </a:rPr>
                        <a:t>Разработка и утверждение рабочих программ педагогов по учебным предметам, учебным курсам</a:t>
                      </a:r>
                      <a:r>
                        <a:rPr lang="en-US" sz="900" strike="noStrike">
                          <a:effectLst/>
                          <a:latin typeface="Times New Roman" panose="02020603050405020304" pitchFamily="18" charset="0"/>
                          <a:cs typeface="Times New Roman" panose="02020603050405020304" pitchFamily="18" charset="0"/>
                        </a:rPr>
                        <a:t> </a:t>
                      </a:r>
                      <a:r>
                        <a:rPr lang="ru-RU" sz="900" strike="noStrike">
                          <a:effectLst/>
                          <a:latin typeface="Times New Roman" panose="02020603050405020304" pitchFamily="18" charset="0"/>
                          <a:cs typeface="Times New Roman" panose="02020603050405020304" pitchFamily="18" charset="0"/>
                        </a:rPr>
                        <a:t>(в том числе и внеурочной деятельности) и учебным модулям учебного плана для 9-х классов на 2026/27 учебный год</a:t>
                      </a:r>
                      <a:r>
                        <a:rPr lang="en-US" sz="900" strike="noStrike">
                          <a:effectLst/>
                          <a:latin typeface="Times New Roman" panose="02020603050405020304" pitchFamily="18" charset="0"/>
                          <a:cs typeface="Times New Roman" panose="02020603050405020304" pitchFamily="18" charset="0"/>
                        </a:rPr>
                        <a:t> </a:t>
                      </a:r>
                      <a:r>
                        <a:rPr lang="ru-RU" sz="900" strike="noStrike">
                          <a:effectLst/>
                          <a:latin typeface="Times New Roman" panose="02020603050405020304" pitchFamily="18" charset="0"/>
                          <a:cs typeface="Times New Roman" panose="02020603050405020304" pitchFamily="18" charset="0"/>
                        </a:rPr>
                        <a:t>в соответствии с требованиями новых ФГОС НОО и ООО</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tc>
                  <a:txBody>
                    <a:bodyPr/>
                    <a:lstStyle/>
                    <a:p>
                      <a:pPr algn="just"/>
                      <a:r>
                        <a:rPr lang="en-US" sz="900" strike="noStrike">
                          <a:effectLst/>
                          <a:latin typeface="Times New Roman" panose="02020603050405020304" pitchFamily="18" charset="0"/>
                          <a:cs typeface="Times New Roman" panose="02020603050405020304" pitchFamily="18" charset="0"/>
                        </a:rPr>
                        <a:t>До 31 августа 2026 года</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tc>
                  <a:txBody>
                    <a:bodyPr/>
                    <a:lstStyle/>
                    <a:p>
                      <a:pPr algn="just"/>
                      <a:r>
                        <a:rPr lang="ru-RU" sz="900" strike="noStrike">
                          <a:effectLst/>
                          <a:latin typeface="Times New Roman" panose="02020603050405020304" pitchFamily="18" charset="0"/>
                          <a:cs typeface="Times New Roman" panose="02020603050405020304" pitchFamily="18" charset="0"/>
                        </a:rPr>
                        <a:t>Рабочие программы педагогов по учебным предметам, учебным курсам</a:t>
                      </a:r>
                      <a:r>
                        <a:rPr lang="en-US" sz="900" strike="noStrike">
                          <a:effectLst/>
                          <a:latin typeface="Times New Roman" panose="02020603050405020304" pitchFamily="18" charset="0"/>
                          <a:cs typeface="Times New Roman" panose="02020603050405020304" pitchFamily="18" charset="0"/>
                        </a:rPr>
                        <a:t> </a:t>
                      </a:r>
                      <a:r>
                        <a:rPr lang="ru-RU" sz="900" strike="noStrike">
                          <a:effectLst/>
                          <a:latin typeface="Times New Roman" panose="02020603050405020304" pitchFamily="18" charset="0"/>
                          <a:cs typeface="Times New Roman" panose="02020603050405020304" pitchFamily="18" charset="0"/>
                        </a:rPr>
                        <a:t>(в том числе и внеурочной деятельности) и учебным модулям учебного плана для 9-х классов</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extLst>
                  <a:ext uri="{0D108BD9-81ED-4DB2-BD59-A6C34878D82A}">
                    <a16:rowId xmlns="" xmlns:a16="http://schemas.microsoft.com/office/drawing/2014/main" val="1299508105"/>
                  </a:ext>
                </a:extLst>
              </a:tr>
              <a:tr h="334786">
                <a:tc>
                  <a:txBody>
                    <a:bodyPr/>
                    <a:lstStyle/>
                    <a:p>
                      <a:pPr algn="just"/>
                      <a:r>
                        <a:rPr lang="en-US" sz="900" strike="noStrike">
                          <a:effectLst/>
                          <a:latin typeface="Times New Roman" panose="02020603050405020304" pitchFamily="18" charset="0"/>
                          <a:cs typeface="Times New Roman" panose="02020603050405020304" pitchFamily="18" charset="0"/>
                        </a:rPr>
                        <a:t>32</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tc>
                  <a:txBody>
                    <a:bodyPr/>
                    <a:lstStyle/>
                    <a:p>
                      <a:pPr algn="just"/>
                      <a:r>
                        <a:rPr lang="ru-RU" sz="900" strike="noStrike">
                          <a:effectLst/>
                          <a:latin typeface="Times New Roman" panose="02020603050405020304" pitchFamily="18" charset="0"/>
                          <a:cs typeface="Times New Roman" panose="02020603050405020304" pitchFamily="18" charset="0"/>
                        </a:rPr>
                        <a:t>Утверждение списка УМК для уровней НОО и ООО</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tc>
                  <a:txBody>
                    <a:bodyPr/>
                    <a:lstStyle/>
                    <a:p>
                      <a:pPr algn="just"/>
                      <a:r>
                        <a:rPr lang="en-US" sz="900" strike="noStrike">
                          <a:effectLst/>
                          <a:latin typeface="Times New Roman" panose="02020603050405020304" pitchFamily="18" charset="0"/>
                          <a:cs typeface="Times New Roman" panose="02020603050405020304" pitchFamily="18" charset="0"/>
                        </a:rPr>
                        <a:t>Ежегодно</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tc>
                  <a:txBody>
                    <a:bodyPr/>
                    <a:lstStyle/>
                    <a:p>
                      <a:pPr algn="just"/>
                      <a:r>
                        <a:rPr lang="ru-RU" sz="900" strike="noStrike">
                          <a:effectLst/>
                          <a:latin typeface="Times New Roman" panose="02020603050405020304" pitchFamily="18" charset="0"/>
                          <a:cs typeface="Times New Roman" panose="02020603050405020304" pitchFamily="18" charset="0"/>
                        </a:rPr>
                        <a:t>Приказ об утверждении списка УМК для уровней НОО и ООО с приложением данного списка</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extLst>
                  <a:ext uri="{0D108BD9-81ED-4DB2-BD59-A6C34878D82A}">
                    <a16:rowId xmlns="" xmlns:a16="http://schemas.microsoft.com/office/drawing/2014/main" val="82217625"/>
                  </a:ext>
                </a:extLst>
              </a:tr>
              <a:tr h="482446">
                <a:tc>
                  <a:txBody>
                    <a:bodyPr/>
                    <a:lstStyle/>
                    <a:p>
                      <a:pPr algn="just"/>
                      <a:r>
                        <a:rPr lang="en-US" sz="900" strike="noStrike">
                          <a:effectLst/>
                          <a:latin typeface="Times New Roman" panose="02020603050405020304" pitchFamily="18" charset="0"/>
                          <a:cs typeface="Times New Roman" panose="02020603050405020304" pitchFamily="18" charset="0"/>
                        </a:rPr>
                        <a:t>33 </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tc>
                  <a:txBody>
                    <a:bodyPr/>
                    <a:lstStyle/>
                    <a:p>
                      <a:pPr algn="just"/>
                      <a:r>
                        <a:rPr lang="ru-RU" sz="900" strike="noStrike">
                          <a:effectLst/>
                          <a:latin typeface="Times New Roman" panose="02020603050405020304" pitchFamily="18" charset="0"/>
                          <a:cs typeface="Times New Roman" panose="02020603050405020304" pitchFamily="18" charset="0"/>
                        </a:rPr>
                        <a:t>Утверждение модели договора между образовательной организацией и родителями</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tc>
                  <a:txBody>
                    <a:bodyPr/>
                    <a:lstStyle/>
                    <a:p>
                      <a:pPr algn="just"/>
                      <a:r>
                        <a:rPr lang="en-US" sz="900" strike="noStrike">
                          <a:effectLst/>
                          <a:latin typeface="Times New Roman" panose="02020603050405020304" pitchFamily="18" charset="0"/>
                          <a:cs typeface="Times New Roman" panose="02020603050405020304" pitchFamily="18" charset="0"/>
                        </a:rPr>
                        <a:t>До 1 сентября 2022 года</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tc>
                  <a:txBody>
                    <a:bodyPr/>
                    <a:lstStyle/>
                    <a:p>
                      <a:pPr algn="just"/>
                      <a:r>
                        <a:rPr lang="ru-RU" sz="900" strike="noStrike">
                          <a:effectLst/>
                          <a:latin typeface="Times New Roman" panose="02020603050405020304" pitchFamily="18" charset="0"/>
                          <a:cs typeface="Times New Roman" panose="02020603050405020304" pitchFamily="18" charset="0"/>
                        </a:rPr>
                        <a:t>Приказ об утверждении модели договора между образовательной организацией и родителями.</a:t>
                      </a:r>
                    </a:p>
                    <a:p>
                      <a:pPr algn="just"/>
                      <a:r>
                        <a:rPr lang="ru-RU" sz="900" strike="noStrike">
                          <a:effectLst/>
                          <a:latin typeface="Times New Roman" panose="02020603050405020304" pitchFamily="18" charset="0"/>
                          <a:cs typeface="Times New Roman" panose="02020603050405020304" pitchFamily="18" charset="0"/>
                        </a:rPr>
                        <a:t>Договор</a:t>
                      </a:r>
                      <a:r>
                        <a:rPr lang="en-US" sz="900" strike="noStrike">
                          <a:effectLst/>
                          <a:latin typeface="Times New Roman" panose="02020603050405020304" pitchFamily="18" charset="0"/>
                          <a:cs typeface="Times New Roman" panose="02020603050405020304" pitchFamily="18" charset="0"/>
                        </a:rPr>
                        <a:t> </a:t>
                      </a:r>
                      <a:r>
                        <a:rPr lang="ru-RU" sz="900" strike="noStrike">
                          <a:effectLst/>
                          <a:latin typeface="Times New Roman" panose="02020603050405020304" pitchFamily="18" charset="0"/>
                          <a:cs typeface="Times New Roman" panose="02020603050405020304" pitchFamily="18" charset="0"/>
                        </a:rPr>
                        <a:t>между ОО и родителями</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extLst>
                  <a:ext uri="{0D108BD9-81ED-4DB2-BD59-A6C34878D82A}">
                    <a16:rowId xmlns="" xmlns:a16="http://schemas.microsoft.com/office/drawing/2014/main" val="2687570121"/>
                  </a:ext>
                </a:extLst>
              </a:tr>
              <a:tr h="1959034">
                <a:tc>
                  <a:txBody>
                    <a:bodyPr/>
                    <a:lstStyle/>
                    <a:p>
                      <a:pPr algn="just"/>
                      <a:r>
                        <a:rPr lang="en-US" sz="900" strike="noStrike">
                          <a:effectLst/>
                          <a:latin typeface="Times New Roman" panose="02020603050405020304" pitchFamily="18" charset="0"/>
                          <a:cs typeface="Times New Roman" panose="02020603050405020304" pitchFamily="18" charset="0"/>
                        </a:rPr>
                        <a:t> 34</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tc>
                  <a:txBody>
                    <a:bodyPr/>
                    <a:lstStyle/>
                    <a:p>
                      <a:pPr algn="just"/>
                      <a:r>
                        <a:rPr lang="ru-RU" sz="900" strike="noStrike" dirty="0">
                          <a:effectLst/>
                          <a:latin typeface="Times New Roman" panose="02020603050405020304" pitchFamily="18" charset="0"/>
                          <a:cs typeface="Times New Roman" panose="02020603050405020304" pitchFamily="18" charset="0"/>
                        </a:rPr>
                        <a:t>Внесение изменений в «Положение</a:t>
                      </a:r>
                      <a:r>
                        <a:rPr lang="en-US" sz="900" strike="noStrike" dirty="0">
                          <a:effectLst/>
                          <a:latin typeface="Times New Roman" panose="02020603050405020304" pitchFamily="18" charset="0"/>
                          <a:cs typeface="Times New Roman" panose="02020603050405020304" pitchFamily="18" charset="0"/>
                        </a:rPr>
                        <a:t> </a:t>
                      </a:r>
                      <a:r>
                        <a:rPr lang="ru-RU" sz="900" strike="noStrike" dirty="0">
                          <a:effectLst/>
                          <a:latin typeface="Times New Roman" panose="02020603050405020304" pitchFamily="18" charset="0"/>
                          <a:cs typeface="Times New Roman" panose="02020603050405020304" pitchFamily="18" charset="0"/>
                        </a:rPr>
                        <a:t>о формах, периодичности, порядке текущего контроля успеваемости и промежуточной аттестации обучающихся» в части введения комплексного подхода к оценке результатов образования: предметных, </a:t>
                      </a:r>
                      <a:r>
                        <a:rPr lang="ru-RU" sz="900" strike="noStrike" dirty="0" err="1">
                          <a:effectLst/>
                          <a:latin typeface="Times New Roman" panose="02020603050405020304" pitchFamily="18" charset="0"/>
                          <a:cs typeface="Times New Roman" panose="02020603050405020304" pitchFamily="18" charset="0"/>
                        </a:rPr>
                        <a:t>метапредметных</a:t>
                      </a:r>
                      <a:r>
                        <a:rPr lang="ru-RU" sz="900" strike="noStrike" dirty="0">
                          <a:effectLst/>
                          <a:latin typeface="Times New Roman" panose="02020603050405020304" pitchFamily="18" charset="0"/>
                          <a:cs typeface="Times New Roman" panose="02020603050405020304" pitchFamily="18" charset="0"/>
                        </a:rPr>
                        <a:t>, личностных</a:t>
                      </a:r>
                      <a:r>
                        <a:rPr lang="en-US" sz="900" strike="noStrike" dirty="0">
                          <a:effectLst/>
                          <a:latin typeface="Times New Roman" panose="02020603050405020304" pitchFamily="18" charset="0"/>
                          <a:cs typeface="Times New Roman" panose="02020603050405020304" pitchFamily="18" charset="0"/>
                        </a:rPr>
                        <a:t> </a:t>
                      </a:r>
                      <a:r>
                        <a:rPr lang="ru-RU" sz="900" strike="noStrike" dirty="0">
                          <a:effectLst/>
                          <a:latin typeface="Times New Roman" panose="02020603050405020304" pitchFamily="18" charset="0"/>
                          <a:cs typeface="Times New Roman" panose="02020603050405020304" pitchFamily="18" charset="0"/>
                        </a:rPr>
                        <a:t>в соответствии с новыми ФГОС НОО и ООО</a:t>
                      </a:r>
                      <a:endParaRPr lang="ru-RU" sz="900" strike="noStrike"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tc>
                  <a:txBody>
                    <a:bodyPr/>
                    <a:lstStyle/>
                    <a:p>
                      <a:pPr algn="just"/>
                      <a:r>
                        <a:rPr lang="en-US" sz="900" strike="noStrike" dirty="0" err="1">
                          <a:effectLst/>
                          <a:latin typeface="Times New Roman" panose="02020603050405020304" pitchFamily="18" charset="0"/>
                          <a:cs typeface="Times New Roman" panose="02020603050405020304" pitchFamily="18" charset="0"/>
                        </a:rPr>
                        <a:t>До</a:t>
                      </a:r>
                      <a:r>
                        <a:rPr lang="en-US" sz="900" strike="noStrike" dirty="0">
                          <a:effectLst/>
                          <a:latin typeface="Times New Roman" panose="02020603050405020304" pitchFamily="18" charset="0"/>
                          <a:cs typeface="Times New Roman" panose="02020603050405020304" pitchFamily="18" charset="0"/>
                        </a:rPr>
                        <a:t> 1 </a:t>
                      </a:r>
                      <a:r>
                        <a:rPr lang="en-US" sz="900" strike="noStrike" dirty="0" err="1">
                          <a:effectLst/>
                          <a:latin typeface="Times New Roman" panose="02020603050405020304" pitchFamily="18" charset="0"/>
                          <a:cs typeface="Times New Roman" panose="02020603050405020304" pitchFamily="18" charset="0"/>
                        </a:rPr>
                        <a:t>сентября</a:t>
                      </a:r>
                      <a:r>
                        <a:rPr lang="en-US" sz="900" strike="noStrike" dirty="0">
                          <a:effectLst/>
                          <a:latin typeface="Times New Roman" panose="02020603050405020304" pitchFamily="18" charset="0"/>
                          <a:cs typeface="Times New Roman" panose="02020603050405020304" pitchFamily="18" charset="0"/>
                        </a:rPr>
                        <a:t> 2022 </a:t>
                      </a:r>
                      <a:r>
                        <a:rPr lang="en-US" sz="900" strike="noStrike" dirty="0" err="1">
                          <a:effectLst/>
                          <a:latin typeface="Times New Roman" panose="02020603050405020304" pitchFamily="18" charset="0"/>
                          <a:cs typeface="Times New Roman" panose="02020603050405020304" pitchFamily="18" charset="0"/>
                        </a:rPr>
                        <a:t>года</a:t>
                      </a:r>
                      <a:endParaRPr lang="ru-RU" sz="900" strike="noStrike"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tc>
                  <a:txBody>
                    <a:bodyPr/>
                    <a:lstStyle/>
                    <a:p>
                      <a:pPr algn="just"/>
                      <a:r>
                        <a:rPr lang="ru-RU" sz="900" strike="noStrike" dirty="0">
                          <a:effectLst/>
                          <a:latin typeface="Times New Roman" panose="02020603050405020304" pitchFamily="18" charset="0"/>
                          <a:cs typeface="Times New Roman" panose="02020603050405020304" pitchFamily="18" charset="0"/>
                        </a:rPr>
                        <a:t>Положение о формах, периодичности, порядке текущего контроля успеваемости и промежуточной аттестации обучающихся.</a:t>
                      </a:r>
                    </a:p>
                    <a:p>
                      <a:pPr algn="just"/>
                      <a:r>
                        <a:rPr lang="ru-RU" sz="900" strike="noStrike" dirty="0">
                          <a:effectLst/>
                          <a:latin typeface="Times New Roman" panose="02020603050405020304" pitchFamily="18" charset="0"/>
                          <a:cs typeface="Times New Roman" panose="02020603050405020304" pitchFamily="18" charset="0"/>
                        </a:rPr>
                        <a:t>Протокол педсовета об утверждении изменений  в части введения комплексного подхода к оценке результатов образования: предметных, </a:t>
                      </a:r>
                      <a:r>
                        <a:rPr lang="ru-RU" sz="900" strike="noStrike" dirty="0" err="1">
                          <a:effectLst/>
                          <a:latin typeface="Times New Roman" panose="02020603050405020304" pitchFamily="18" charset="0"/>
                          <a:cs typeface="Times New Roman" panose="02020603050405020304" pitchFamily="18" charset="0"/>
                        </a:rPr>
                        <a:t>метапредметных</a:t>
                      </a:r>
                      <a:r>
                        <a:rPr lang="ru-RU" sz="900" strike="noStrike" dirty="0">
                          <a:effectLst/>
                          <a:latin typeface="Times New Roman" panose="02020603050405020304" pitchFamily="18" charset="0"/>
                          <a:cs typeface="Times New Roman" panose="02020603050405020304" pitchFamily="18" charset="0"/>
                        </a:rPr>
                        <a:t>, личностных в соответствии с новыми ФГОС НОО и ООО.</a:t>
                      </a:r>
                    </a:p>
                    <a:p>
                      <a:pPr algn="just"/>
                      <a:r>
                        <a:rPr lang="ru-RU" sz="900" strike="noStrike" dirty="0">
                          <a:effectLst/>
                          <a:latin typeface="Times New Roman" panose="02020603050405020304" pitchFamily="18" charset="0"/>
                          <a:cs typeface="Times New Roman" panose="02020603050405020304" pitchFamily="18" charset="0"/>
                        </a:rPr>
                        <a:t>Приказ об</a:t>
                      </a:r>
                      <a:r>
                        <a:rPr lang="en-US" sz="900" strike="noStrike" dirty="0">
                          <a:effectLst/>
                          <a:latin typeface="Times New Roman" panose="02020603050405020304" pitchFamily="18" charset="0"/>
                          <a:cs typeface="Times New Roman" panose="02020603050405020304" pitchFamily="18" charset="0"/>
                        </a:rPr>
                        <a:t> </a:t>
                      </a:r>
                      <a:r>
                        <a:rPr lang="ru-RU" sz="900" strike="noStrike" dirty="0">
                          <a:effectLst/>
                          <a:latin typeface="Times New Roman" panose="02020603050405020304" pitchFamily="18" charset="0"/>
                          <a:cs typeface="Times New Roman" panose="02020603050405020304" pitchFamily="18" charset="0"/>
                        </a:rPr>
                        <a:t>утверждении изменений в Положение в части введения комплексного подхода к оценке результатов образования: предметных, </a:t>
                      </a:r>
                      <a:r>
                        <a:rPr lang="ru-RU" sz="900" strike="noStrike" dirty="0" err="1">
                          <a:effectLst/>
                          <a:latin typeface="Times New Roman" panose="02020603050405020304" pitchFamily="18" charset="0"/>
                          <a:cs typeface="Times New Roman" panose="02020603050405020304" pitchFamily="18" charset="0"/>
                        </a:rPr>
                        <a:t>метапредметных</a:t>
                      </a:r>
                      <a:r>
                        <a:rPr lang="ru-RU" sz="900" strike="noStrike" dirty="0">
                          <a:effectLst/>
                          <a:latin typeface="Times New Roman" panose="02020603050405020304" pitchFamily="18" charset="0"/>
                          <a:cs typeface="Times New Roman" panose="02020603050405020304" pitchFamily="18" charset="0"/>
                        </a:rPr>
                        <a:t>, личностных в соответствии с новыми ФГОС НОО и ООО</a:t>
                      </a:r>
                      <a:endParaRPr lang="ru-RU" sz="900" strike="noStrike"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extLst>
                  <a:ext uri="{0D108BD9-81ED-4DB2-BD59-A6C34878D82A}">
                    <a16:rowId xmlns="" xmlns:a16="http://schemas.microsoft.com/office/drawing/2014/main" val="203549405"/>
                  </a:ext>
                </a:extLst>
              </a:tr>
            </a:tbl>
          </a:graphicData>
        </a:graphic>
      </p:graphicFrame>
    </p:spTree>
    <p:extLst>
      <p:ext uri="{BB962C8B-B14F-4D97-AF65-F5344CB8AC3E}">
        <p14:creationId xmlns="" xmlns:p14="http://schemas.microsoft.com/office/powerpoint/2010/main" val="23862772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rotWithShape="1">
          <a:blip r:embed="rId2">
            <a:extLst>
              <a:ext uri="{28A0092B-C50C-407E-A947-70E740481C1C}">
                <a14:useLocalDpi xmlns="" xmlns:a14="http://schemas.microsoft.com/office/drawing/2010/main" val="0"/>
              </a:ext>
            </a:extLst>
          </a:blip>
          <a:srcRect l="26132" t="27304" r="25087" b="23815"/>
          <a:stretch/>
        </p:blipFill>
        <p:spPr>
          <a:xfrm>
            <a:off x="10166144" y="1466"/>
            <a:ext cx="2140129" cy="1345223"/>
          </a:xfrm>
          <a:prstGeom prst="rect">
            <a:avLst/>
          </a:prstGeom>
        </p:spPr>
      </p:pic>
      <p:graphicFrame>
        <p:nvGraphicFramePr>
          <p:cNvPr id="6" name="Таблица 5"/>
          <p:cNvGraphicFramePr>
            <a:graphicFrameLocks noGrp="1"/>
          </p:cNvGraphicFramePr>
          <p:nvPr>
            <p:extLst>
              <p:ext uri="{D42A27DB-BD31-4B8C-83A1-F6EECF244321}">
                <p14:modId xmlns="" xmlns:p14="http://schemas.microsoft.com/office/powerpoint/2010/main" val="1227396348"/>
              </p:ext>
            </p:extLst>
          </p:nvPr>
        </p:nvGraphicFramePr>
        <p:xfrm>
          <a:off x="1238596" y="1001222"/>
          <a:ext cx="9717580" cy="4900827"/>
        </p:xfrm>
        <a:graphic>
          <a:graphicData uri="http://schemas.openxmlformats.org/drawingml/2006/table">
            <a:tbl>
              <a:tblPr>
                <a:tableStyleId>{5C22544A-7EE6-4342-B048-85BDC9FD1C3A}</a:tableStyleId>
              </a:tblPr>
              <a:tblGrid>
                <a:gridCol w="460774">
                  <a:extLst>
                    <a:ext uri="{9D8B030D-6E8A-4147-A177-3AD203B41FA5}">
                      <a16:colId xmlns="" xmlns:a16="http://schemas.microsoft.com/office/drawing/2014/main" val="3538405567"/>
                    </a:ext>
                  </a:extLst>
                </a:gridCol>
                <a:gridCol w="4343948">
                  <a:extLst>
                    <a:ext uri="{9D8B030D-6E8A-4147-A177-3AD203B41FA5}">
                      <a16:colId xmlns="" xmlns:a16="http://schemas.microsoft.com/office/drawing/2014/main" val="1846145620"/>
                    </a:ext>
                  </a:extLst>
                </a:gridCol>
                <a:gridCol w="1300361">
                  <a:extLst>
                    <a:ext uri="{9D8B030D-6E8A-4147-A177-3AD203B41FA5}">
                      <a16:colId xmlns="" xmlns:a16="http://schemas.microsoft.com/office/drawing/2014/main" val="827126012"/>
                    </a:ext>
                  </a:extLst>
                </a:gridCol>
                <a:gridCol w="3612497">
                  <a:extLst>
                    <a:ext uri="{9D8B030D-6E8A-4147-A177-3AD203B41FA5}">
                      <a16:colId xmlns="" xmlns:a16="http://schemas.microsoft.com/office/drawing/2014/main" val="3088562578"/>
                    </a:ext>
                  </a:extLst>
                </a:gridCol>
              </a:tblGrid>
              <a:tr h="0">
                <a:tc gridSpan="4">
                  <a:txBody>
                    <a:bodyPr/>
                    <a:lstStyle/>
                    <a:p>
                      <a:pPr algn="just"/>
                      <a:r>
                        <a:rPr lang="ru-RU" sz="900" dirty="0">
                          <a:effectLst/>
                          <a:latin typeface="Times New Roman" panose="02020603050405020304" pitchFamily="18" charset="0"/>
                          <a:cs typeface="Times New Roman" panose="02020603050405020304" pitchFamily="18" charset="0"/>
                        </a:rPr>
                        <a:t>3. </a:t>
                      </a:r>
                      <a:r>
                        <a:rPr lang="ru-RU" sz="900" b="1" dirty="0">
                          <a:effectLst/>
                          <a:latin typeface="Times New Roman" panose="02020603050405020304" pitchFamily="18" charset="0"/>
                          <a:cs typeface="Times New Roman" panose="02020603050405020304" pitchFamily="18" charset="0"/>
                        </a:rPr>
                        <a:t>Методическое обеспечение постепенного перехода на обучение по новым ФГОС НОО и ФГОС ООО</a:t>
                      </a:r>
                      <a:endParaRPr lang="ru-RU" sz="9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 xmlns:a16="http://schemas.microsoft.com/office/drawing/2014/main" val="3559785777"/>
                  </a:ext>
                </a:extLst>
              </a:tr>
              <a:tr h="340456">
                <a:tc>
                  <a:txBody>
                    <a:bodyPr/>
                    <a:lstStyle/>
                    <a:p>
                      <a:pPr algn="just"/>
                      <a:r>
                        <a:rPr lang="en-US" sz="900" dirty="0">
                          <a:effectLst/>
                          <a:latin typeface="Times New Roman" panose="02020603050405020304" pitchFamily="18" charset="0"/>
                          <a:cs typeface="Times New Roman" panose="02020603050405020304" pitchFamily="18" charset="0"/>
                        </a:rPr>
                        <a:t>35 </a:t>
                      </a:r>
                      <a:endParaRPr lang="ru-RU"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Разработка плана методической работы, обеспечивающей сопровождение постепенного перехода на обучение по новым ФГОС НОО и ФГОС ООО</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en-US" sz="900">
                          <a:effectLst/>
                          <a:latin typeface="Times New Roman" panose="02020603050405020304" pitchFamily="18" charset="0"/>
                          <a:cs typeface="Times New Roman" panose="02020603050405020304" pitchFamily="18" charset="0"/>
                        </a:rPr>
                        <a:t>До 1 сентября 2021 года</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План методической работы. Приказ об утверждении плана методической работы</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extLst>
                  <a:ext uri="{0D108BD9-81ED-4DB2-BD59-A6C34878D82A}">
                    <a16:rowId xmlns="" xmlns:a16="http://schemas.microsoft.com/office/drawing/2014/main" val="4264049315"/>
                  </a:ext>
                </a:extLst>
              </a:tr>
              <a:tr h="653931">
                <a:tc>
                  <a:txBody>
                    <a:bodyPr/>
                    <a:lstStyle/>
                    <a:p>
                      <a:pPr algn="just"/>
                      <a:r>
                        <a:rPr lang="en-US" sz="900">
                          <a:effectLst/>
                          <a:latin typeface="Times New Roman" panose="02020603050405020304" pitchFamily="18" charset="0"/>
                          <a:cs typeface="Times New Roman" panose="02020603050405020304" pitchFamily="18" charset="0"/>
                        </a:rPr>
                        <a:t> </a:t>
                      </a:r>
                      <a:r>
                        <a:rPr lang="ru-RU" sz="900">
                          <a:effectLst/>
                          <a:latin typeface="Times New Roman" panose="02020603050405020304" pitchFamily="18" charset="0"/>
                          <a:cs typeface="Times New Roman" panose="02020603050405020304" pitchFamily="18" charset="0"/>
                        </a:rPr>
                        <a:t>36</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Корректировка плана методических мероприятий внутришкольного повышения квалификации педагогических работников образовательной организации с ориентацией на проблемы перехода на ФГОС НОО и ООО</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Июнь, ежегодно с 2022 по 2026 годы</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План</a:t>
                      </a:r>
                      <a:r>
                        <a:rPr lang="en-US" sz="900">
                          <a:effectLst/>
                          <a:latin typeface="Times New Roman" panose="02020603050405020304" pitchFamily="18" charset="0"/>
                          <a:cs typeface="Times New Roman" panose="02020603050405020304" pitchFamily="18" charset="0"/>
                        </a:rPr>
                        <a:t> </a:t>
                      </a:r>
                      <a:r>
                        <a:rPr lang="ru-RU" sz="900">
                          <a:effectLst/>
                          <a:latin typeface="Times New Roman" panose="02020603050405020304" pitchFamily="18" charset="0"/>
                          <a:cs typeface="Times New Roman" panose="02020603050405020304" pitchFamily="18" charset="0"/>
                        </a:rPr>
                        <a:t>методических</a:t>
                      </a:r>
                      <a:r>
                        <a:rPr lang="en-US" sz="900">
                          <a:effectLst/>
                          <a:latin typeface="Times New Roman" panose="02020603050405020304" pitchFamily="18" charset="0"/>
                          <a:cs typeface="Times New Roman" panose="02020603050405020304" pitchFamily="18" charset="0"/>
                        </a:rPr>
                        <a:t> </a:t>
                      </a:r>
                      <a:r>
                        <a:rPr lang="ru-RU" sz="900">
                          <a:effectLst/>
                          <a:latin typeface="Times New Roman" panose="02020603050405020304" pitchFamily="18" charset="0"/>
                          <a:cs typeface="Times New Roman" panose="02020603050405020304" pitchFamily="18" charset="0"/>
                        </a:rPr>
                        <a:t>работы</a:t>
                      </a:r>
                      <a:r>
                        <a:rPr lang="en-US" sz="900">
                          <a:effectLst/>
                          <a:latin typeface="Times New Roman" panose="02020603050405020304" pitchFamily="18" charset="0"/>
                          <a:cs typeface="Times New Roman" panose="02020603050405020304" pitchFamily="18" charset="0"/>
                        </a:rPr>
                        <a:t> </a:t>
                      </a:r>
                      <a:r>
                        <a:rPr lang="ru-RU" sz="900">
                          <a:effectLst/>
                          <a:latin typeface="Times New Roman" panose="02020603050405020304" pitchFamily="18" charset="0"/>
                          <a:cs typeface="Times New Roman" panose="02020603050405020304" pitchFamily="18" charset="0"/>
                        </a:rPr>
                        <a:t>внутришкольного повышения квалификации педагогических работников образовательной организации</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extLst>
                  <a:ext uri="{0D108BD9-81ED-4DB2-BD59-A6C34878D82A}">
                    <a16:rowId xmlns="" xmlns:a16="http://schemas.microsoft.com/office/drawing/2014/main" val="3490553474"/>
                  </a:ext>
                </a:extLst>
              </a:tr>
              <a:tr h="534789">
                <a:tc>
                  <a:txBody>
                    <a:bodyPr/>
                    <a:lstStyle/>
                    <a:p>
                      <a:pPr algn="just"/>
                      <a:r>
                        <a:rPr lang="en-US" sz="900">
                          <a:effectLst/>
                          <a:latin typeface="Times New Roman" panose="02020603050405020304" pitchFamily="18" charset="0"/>
                          <a:cs typeface="Times New Roman" panose="02020603050405020304" pitchFamily="18" charset="0"/>
                        </a:rPr>
                        <a:t> 37</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Изучение</a:t>
                      </a:r>
                      <a:r>
                        <a:rPr lang="en-US" sz="900">
                          <a:effectLst/>
                          <a:latin typeface="Times New Roman" panose="02020603050405020304" pitchFamily="18" charset="0"/>
                          <a:cs typeface="Times New Roman" panose="02020603050405020304" pitchFamily="18" charset="0"/>
                        </a:rPr>
                        <a:t> </a:t>
                      </a:r>
                      <a:r>
                        <a:rPr lang="ru-RU" sz="900">
                          <a:effectLst/>
                          <a:latin typeface="Times New Roman" panose="02020603050405020304" pitchFamily="18" charset="0"/>
                          <a:cs typeface="Times New Roman" panose="02020603050405020304" pitchFamily="18" charset="0"/>
                        </a:rPr>
                        <a:t>нормативных документов по переходу на новые ФГОС НОО и ФГОС ООО педагогическим коллективом</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В течение учебного года в соответствии с планами ШМО </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Планы работы ШМО. Протоколы заседаний</a:t>
                      </a:r>
                      <a:r>
                        <a:rPr lang="en-US" sz="900">
                          <a:effectLst/>
                          <a:latin typeface="Times New Roman" panose="02020603050405020304" pitchFamily="18" charset="0"/>
                          <a:cs typeface="Times New Roman" panose="02020603050405020304" pitchFamily="18" charset="0"/>
                        </a:rPr>
                        <a:t> </a:t>
                      </a:r>
                      <a:r>
                        <a:rPr lang="ru-RU" sz="900">
                          <a:effectLst/>
                          <a:latin typeface="Times New Roman" panose="02020603050405020304" pitchFamily="18" charset="0"/>
                          <a:cs typeface="Times New Roman" panose="02020603050405020304" pitchFamily="18" charset="0"/>
                        </a:rPr>
                        <a:t>ШМО</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extLst>
                  <a:ext uri="{0D108BD9-81ED-4DB2-BD59-A6C34878D82A}">
                    <a16:rowId xmlns="" xmlns:a16="http://schemas.microsoft.com/office/drawing/2014/main" val="304109061"/>
                  </a:ext>
                </a:extLst>
              </a:tr>
              <a:tr h="653931">
                <a:tc>
                  <a:txBody>
                    <a:bodyPr/>
                    <a:lstStyle/>
                    <a:p>
                      <a:pPr algn="just"/>
                      <a:r>
                        <a:rPr lang="en-US" sz="900">
                          <a:effectLst/>
                          <a:latin typeface="Times New Roman" panose="02020603050405020304" pitchFamily="18" charset="0"/>
                          <a:cs typeface="Times New Roman" panose="02020603050405020304" pitchFamily="18" charset="0"/>
                        </a:rPr>
                        <a:t> </a:t>
                      </a:r>
                      <a:r>
                        <a:rPr lang="ru-RU" sz="900">
                          <a:effectLst/>
                          <a:latin typeface="Times New Roman" panose="02020603050405020304" pitchFamily="18" charset="0"/>
                          <a:cs typeface="Times New Roman" panose="02020603050405020304" pitchFamily="18" charset="0"/>
                        </a:rPr>
                        <a:t>38</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Обеспечение консультационной методической поддержки педагогов</a:t>
                      </a:r>
                      <a:r>
                        <a:rPr lang="en-US" sz="900">
                          <a:effectLst/>
                          <a:latin typeface="Times New Roman" panose="02020603050405020304" pitchFamily="18" charset="0"/>
                          <a:cs typeface="Times New Roman" panose="02020603050405020304" pitchFamily="18" charset="0"/>
                        </a:rPr>
                        <a:t> </a:t>
                      </a:r>
                      <a:r>
                        <a:rPr lang="ru-RU" sz="900">
                          <a:effectLst/>
                          <a:latin typeface="Times New Roman" panose="02020603050405020304" pitchFamily="18" charset="0"/>
                          <a:cs typeface="Times New Roman" panose="02020603050405020304" pitchFamily="18" charset="0"/>
                        </a:rPr>
                        <a:t>по вопросам реализации ООП НОО и ООО по новым ФГОС НОО и ООО</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В течение всего периода с 2021 по 2027 годы</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План</a:t>
                      </a:r>
                      <a:r>
                        <a:rPr lang="en-US" sz="900">
                          <a:effectLst/>
                          <a:latin typeface="Times New Roman" panose="02020603050405020304" pitchFamily="18" charset="0"/>
                          <a:cs typeface="Times New Roman" panose="02020603050405020304" pitchFamily="18" charset="0"/>
                        </a:rPr>
                        <a:t> </a:t>
                      </a:r>
                      <a:r>
                        <a:rPr lang="ru-RU" sz="900">
                          <a:effectLst/>
                          <a:latin typeface="Times New Roman" panose="02020603050405020304" pitchFamily="18" charset="0"/>
                          <a:cs typeface="Times New Roman" panose="02020603050405020304" pitchFamily="18" charset="0"/>
                        </a:rPr>
                        <a:t>работы методического совета образовательной организации.</a:t>
                      </a:r>
                    </a:p>
                    <a:p>
                      <a:pPr algn="just"/>
                      <a:r>
                        <a:rPr lang="ru-RU" sz="900">
                          <a:effectLst/>
                          <a:latin typeface="Times New Roman" panose="02020603050405020304" pitchFamily="18" charset="0"/>
                          <a:cs typeface="Times New Roman" panose="02020603050405020304" pitchFamily="18" charset="0"/>
                        </a:rPr>
                        <a:t>Планы работы ШМО.</a:t>
                      </a:r>
                    </a:p>
                    <a:p>
                      <a:pPr algn="just"/>
                      <a:r>
                        <a:rPr lang="ru-RU" sz="900">
                          <a:effectLst/>
                          <a:latin typeface="Times New Roman" panose="02020603050405020304" pitchFamily="18" charset="0"/>
                          <a:cs typeface="Times New Roman" panose="02020603050405020304" pitchFamily="18" charset="0"/>
                        </a:rPr>
                        <a:t>Аналитическая справка замдиректора по УВР</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extLst>
                  <a:ext uri="{0D108BD9-81ED-4DB2-BD59-A6C34878D82A}">
                    <a16:rowId xmlns="" xmlns:a16="http://schemas.microsoft.com/office/drawing/2014/main" val="2523281001"/>
                  </a:ext>
                </a:extLst>
              </a:tr>
              <a:tr h="489531">
                <a:tc>
                  <a:txBody>
                    <a:bodyPr/>
                    <a:lstStyle/>
                    <a:p>
                      <a:pPr algn="just"/>
                      <a:r>
                        <a:rPr lang="en-US" sz="900">
                          <a:effectLst/>
                          <a:latin typeface="Times New Roman" panose="02020603050405020304" pitchFamily="18" charset="0"/>
                          <a:cs typeface="Times New Roman" panose="02020603050405020304" pitchFamily="18" charset="0"/>
                        </a:rPr>
                        <a:t> 39</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Организация работы по психолого-педагогическому сопровождению постепенного перехода на обучение по новым ФГОС НОО и ФГОС ООО</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В течение всего периода с 2021 по 2027 годы</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План работы педагога-психолога.</a:t>
                      </a:r>
                    </a:p>
                    <a:p>
                      <a:pPr algn="just"/>
                      <a:r>
                        <a:rPr lang="ru-RU" sz="900">
                          <a:effectLst/>
                          <a:latin typeface="Times New Roman" panose="02020603050405020304" pitchFamily="18" charset="0"/>
                          <a:cs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extLst>
                  <a:ext uri="{0D108BD9-81ED-4DB2-BD59-A6C34878D82A}">
                    <a16:rowId xmlns="" xmlns:a16="http://schemas.microsoft.com/office/drawing/2014/main" val="1251412707"/>
                  </a:ext>
                </a:extLst>
              </a:tr>
              <a:tr h="442429">
                <a:tc>
                  <a:txBody>
                    <a:bodyPr/>
                    <a:lstStyle/>
                    <a:p>
                      <a:pPr algn="just"/>
                      <a:r>
                        <a:rPr lang="en-US" sz="900">
                          <a:effectLst/>
                          <a:latin typeface="Times New Roman" panose="02020603050405020304" pitchFamily="18" charset="0"/>
                          <a:cs typeface="Times New Roman" panose="02020603050405020304" pitchFamily="18" charset="0"/>
                        </a:rPr>
                        <a:t>40</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Формирование пакета методических материалов по теме реализации ООП НОО по новому ФГОС НОО</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В течение всего периода с 2021 по 2027 годы</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Пакет методических материалов по теме реализации ООП НОО по новому ФГОС НОО</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extLst>
                  <a:ext uri="{0D108BD9-81ED-4DB2-BD59-A6C34878D82A}">
                    <a16:rowId xmlns="" xmlns:a16="http://schemas.microsoft.com/office/drawing/2014/main" val="1150320447"/>
                  </a:ext>
                </a:extLst>
              </a:tr>
              <a:tr h="523702">
                <a:tc>
                  <a:txBody>
                    <a:bodyPr/>
                    <a:lstStyle/>
                    <a:p>
                      <a:pPr algn="just"/>
                      <a:r>
                        <a:rPr lang="en-US" sz="900">
                          <a:effectLst/>
                          <a:latin typeface="Times New Roman" panose="02020603050405020304" pitchFamily="18" charset="0"/>
                          <a:cs typeface="Times New Roman" panose="02020603050405020304" pitchFamily="18" charset="0"/>
                        </a:rPr>
                        <a:t>41 </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Формирование пакета методических материалов по теме реализации ООП ООО по новому ФГОС ООО</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В течение всего периода с 2021 по 2027 годы</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Пакет</a:t>
                      </a:r>
                      <a:r>
                        <a:rPr lang="en-US" sz="900">
                          <a:effectLst/>
                          <a:latin typeface="Times New Roman" panose="02020603050405020304" pitchFamily="18" charset="0"/>
                          <a:cs typeface="Times New Roman" panose="02020603050405020304" pitchFamily="18" charset="0"/>
                        </a:rPr>
                        <a:t> </a:t>
                      </a:r>
                      <a:r>
                        <a:rPr lang="ru-RU" sz="900">
                          <a:effectLst/>
                          <a:latin typeface="Times New Roman" panose="02020603050405020304" pitchFamily="18" charset="0"/>
                          <a:cs typeface="Times New Roman" panose="02020603050405020304" pitchFamily="18" charset="0"/>
                        </a:rPr>
                        <a:t>методических материалов по теме реализации ООП ООО по новому</a:t>
                      </a:r>
                      <a:r>
                        <a:rPr lang="en-US" sz="900">
                          <a:effectLst/>
                          <a:latin typeface="Times New Roman" panose="02020603050405020304" pitchFamily="18" charset="0"/>
                          <a:cs typeface="Times New Roman" panose="02020603050405020304" pitchFamily="18" charset="0"/>
                        </a:rPr>
                        <a:t> </a:t>
                      </a:r>
                      <a:r>
                        <a:rPr lang="ru-RU" sz="900">
                          <a:effectLst/>
                          <a:latin typeface="Times New Roman" panose="02020603050405020304" pitchFamily="18" charset="0"/>
                          <a:cs typeface="Times New Roman" panose="02020603050405020304" pitchFamily="18" charset="0"/>
                        </a:rPr>
                        <a:t>ФГОС ООО</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extLst>
                  <a:ext uri="{0D108BD9-81ED-4DB2-BD59-A6C34878D82A}">
                    <a16:rowId xmlns="" xmlns:a16="http://schemas.microsoft.com/office/drawing/2014/main" val="2301039422"/>
                  </a:ext>
                </a:extLst>
              </a:tr>
              <a:tr h="535250">
                <a:tc>
                  <a:txBody>
                    <a:bodyPr/>
                    <a:lstStyle/>
                    <a:p>
                      <a:pPr algn="just"/>
                      <a:r>
                        <a:rPr lang="en-US" sz="900">
                          <a:effectLst/>
                          <a:latin typeface="Times New Roman" panose="02020603050405020304" pitchFamily="18" charset="0"/>
                          <a:cs typeface="Times New Roman" panose="02020603050405020304" pitchFamily="18" charset="0"/>
                        </a:rPr>
                        <a:t>42</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Формирование плана ВШК в условиях постепенного перехода на новые ФГОС НОО и ООО и реализации ООП НОО и ООО по новым ФГОС НОО и ООО</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До 1 сентября ежегодно с 2022 по 2026 годы</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План ВШК на учебный год.</a:t>
                      </a:r>
                    </a:p>
                    <a:p>
                      <a:pPr algn="just"/>
                      <a:r>
                        <a:rPr lang="ru-RU" sz="900">
                          <a:effectLst/>
                          <a:latin typeface="Times New Roman" panose="02020603050405020304" pitchFamily="18" charset="0"/>
                          <a:cs typeface="Times New Roman" panose="02020603050405020304" pitchFamily="18" charset="0"/>
                        </a:rPr>
                        <a:t>Аналитические материалы  по итогам ВШК</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extLst>
                  <a:ext uri="{0D108BD9-81ED-4DB2-BD59-A6C34878D82A}">
                    <a16:rowId xmlns="" xmlns:a16="http://schemas.microsoft.com/office/drawing/2014/main" val="4077412539"/>
                  </a:ext>
                </a:extLst>
              </a:tr>
              <a:tr h="535250">
                <a:tc>
                  <a:txBody>
                    <a:bodyPr/>
                    <a:lstStyle/>
                    <a:p>
                      <a:pPr algn="just"/>
                      <a:r>
                        <a:rPr lang="en-US" sz="900">
                          <a:effectLst/>
                          <a:latin typeface="Times New Roman" panose="02020603050405020304" pitchFamily="18" charset="0"/>
                          <a:cs typeface="Times New Roman" panose="02020603050405020304" pitchFamily="18" charset="0"/>
                        </a:rPr>
                        <a:t>43</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Формирование плана функционирования ВСОКО в условиях постепенного перехода на новые ФГОС НОО и ООО и реализации ООП НОО и ООО по новым ФГОС НОО и ООО</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До 1 сентября ежегодно с 2022 по 2026 годы</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dirty="0">
                          <a:effectLst/>
                          <a:latin typeface="Times New Roman" panose="02020603050405020304" pitchFamily="18" charset="0"/>
                          <a:cs typeface="Times New Roman" panose="02020603050405020304" pitchFamily="18" charset="0"/>
                        </a:rPr>
                        <a:t>План функционирования ВСОКО на учебный год. Аналитические материалы по результатам ВСОКО</a:t>
                      </a:r>
                      <a:endParaRPr lang="ru-RU"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extLst>
                  <a:ext uri="{0D108BD9-81ED-4DB2-BD59-A6C34878D82A}">
                    <a16:rowId xmlns="" xmlns:a16="http://schemas.microsoft.com/office/drawing/2014/main" val="1053099506"/>
                  </a:ext>
                </a:extLst>
              </a:tr>
            </a:tbl>
          </a:graphicData>
        </a:graphic>
      </p:graphicFrame>
    </p:spTree>
    <p:extLst>
      <p:ext uri="{BB962C8B-B14F-4D97-AF65-F5344CB8AC3E}">
        <p14:creationId xmlns="" xmlns:p14="http://schemas.microsoft.com/office/powerpoint/2010/main" val="18585780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rotWithShape="1">
          <a:blip r:embed="rId2">
            <a:extLst>
              <a:ext uri="{28A0092B-C50C-407E-A947-70E740481C1C}">
                <a14:useLocalDpi xmlns="" xmlns:a14="http://schemas.microsoft.com/office/drawing/2010/main" val="0"/>
              </a:ext>
            </a:extLst>
          </a:blip>
          <a:srcRect l="26132" t="27304" r="25087" b="23815"/>
          <a:stretch/>
        </p:blipFill>
        <p:spPr>
          <a:xfrm>
            <a:off x="10149519" y="0"/>
            <a:ext cx="2140129" cy="1345223"/>
          </a:xfrm>
          <a:prstGeom prst="rect">
            <a:avLst/>
          </a:prstGeom>
        </p:spPr>
      </p:pic>
      <p:graphicFrame>
        <p:nvGraphicFramePr>
          <p:cNvPr id="5" name="Таблица 4"/>
          <p:cNvGraphicFramePr>
            <a:graphicFrameLocks noGrp="1"/>
          </p:cNvGraphicFramePr>
          <p:nvPr>
            <p:extLst>
              <p:ext uri="{D42A27DB-BD31-4B8C-83A1-F6EECF244321}">
                <p14:modId xmlns="" xmlns:p14="http://schemas.microsoft.com/office/powerpoint/2010/main" val="1228288232"/>
              </p:ext>
            </p:extLst>
          </p:nvPr>
        </p:nvGraphicFramePr>
        <p:xfrm>
          <a:off x="1371599" y="881147"/>
          <a:ext cx="9426633" cy="5267415"/>
        </p:xfrm>
        <a:graphic>
          <a:graphicData uri="http://schemas.openxmlformats.org/drawingml/2006/table">
            <a:tbl>
              <a:tblPr>
                <a:tableStyleId>{5C22544A-7EE6-4342-B048-85BDC9FD1C3A}</a:tableStyleId>
              </a:tblPr>
              <a:tblGrid>
                <a:gridCol w="446978">
                  <a:extLst>
                    <a:ext uri="{9D8B030D-6E8A-4147-A177-3AD203B41FA5}">
                      <a16:colId xmlns="" xmlns:a16="http://schemas.microsoft.com/office/drawing/2014/main" val="2206152763"/>
                    </a:ext>
                  </a:extLst>
                </a:gridCol>
                <a:gridCol w="4213890">
                  <a:extLst>
                    <a:ext uri="{9D8B030D-6E8A-4147-A177-3AD203B41FA5}">
                      <a16:colId xmlns="" xmlns:a16="http://schemas.microsoft.com/office/drawing/2014/main" val="624654207"/>
                    </a:ext>
                  </a:extLst>
                </a:gridCol>
                <a:gridCol w="1261428">
                  <a:extLst>
                    <a:ext uri="{9D8B030D-6E8A-4147-A177-3AD203B41FA5}">
                      <a16:colId xmlns="" xmlns:a16="http://schemas.microsoft.com/office/drawing/2014/main" val="542412208"/>
                    </a:ext>
                  </a:extLst>
                </a:gridCol>
                <a:gridCol w="3504337">
                  <a:extLst>
                    <a:ext uri="{9D8B030D-6E8A-4147-A177-3AD203B41FA5}">
                      <a16:colId xmlns="" xmlns:a16="http://schemas.microsoft.com/office/drawing/2014/main" val="2764266800"/>
                    </a:ext>
                  </a:extLst>
                </a:gridCol>
              </a:tblGrid>
              <a:tr h="196235">
                <a:tc gridSpan="4">
                  <a:txBody>
                    <a:bodyPr/>
                    <a:lstStyle/>
                    <a:p>
                      <a:pPr algn="just"/>
                      <a:r>
                        <a:rPr lang="ru-RU" sz="900" dirty="0">
                          <a:effectLst/>
                          <a:latin typeface="Times New Roman" panose="02020603050405020304" pitchFamily="18" charset="0"/>
                          <a:cs typeface="Times New Roman" panose="02020603050405020304" pitchFamily="18" charset="0"/>
                        </a:rPr>
                        <a:t>4. </a:t>
                      </a:r>
                      <a:r>
                        <a:rPr lang="ru-RU" sz="900" b="1" dirty="0">
                          <a:effectLst/>
                          <a:latin typeface="Times New Roman" panose="02020603050405020304" pitchFamily="18" charset="0"/>
                          <a:cs typeface="Times New Roman" panose="02020603050405020304" pitchFamily="18" charset="0"/>
                        </a:rPr>
                        <a:t>Кадровое обеспечение</a:t>
                      </a:r>
                      <a:r>
                        <a:rPr lang="en-US" sz="900" b="1" dirty="0">
                          <a:effectLst/>
                          <a:latin typeface="Times New Roman" panose="02020603050405020304" pitchFamily="18" charset="0"/>
                          <a:cs typeface="Times New Roman" panose="02020603050405020304" pitchFamily="18" charset="0"/>
                        </a:rPr>
                        <a:t> </a:t>
                      </a:r>
                      <a:r>
                        <a:rPr lang="ru-RU" sz="900" b="1" dirty="0">
                          <a:effectLst/>
                          <a:latin typeface="Times New Roman" panose="02020603050405020304" pitchFamily="18" charset="0"/>
                          <a:cs typeface="Times New Roman" panose="02020603050405020304" pitchFamily="18" charset="0"/>
                        </a:rPr>
                        <a:t>постепенного перехода на обучение по новым ФГОС НОО и ФГОС ООО</a:t>
                      </a:r>
                      <a:endParaRPr lang="ru-RU" sz="9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 xmlns:a16="http://schemas.microsoft.com/office/drawing/2014/main" val="2923616799"/>
                  </a:ext>
                </a:extLst>
              </a:tr>
              <a:tr h="456164">
                <a:tc>
                  <a:txBody>
                    <a:bodyPr/>
                    <a:lstStyle/>
                    <a:p>
                      <a:pPr algn="just"/>
                      <a:r>
                        <a:rPr lang="en-US" sz="900">
                          <a:effectLst/>
                          <a:latin typeface="Times New Roman" panose="02020603050405020304" pitchFamily="18" charset="0"/>
                          <a:cs typeface="Times New Roman" panose="02020603050405020304" pitchFamily="18" charset="0"/>
                        </a:rPr>
                        <a:t>44</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Анализ кадрового обеспечения постепенного перехода на обучение по новым ФГОС НОО и ФГОС ООО</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en-US" sz="900">
                          <a:effectLst/>
                          <a:latin typeface="Times New Roman" panose="02020603050405020304" pitchFamily="18" charset="0"/>
                          <a:cs typeface="Times New Roman" panose="02020603050405020304" pitchFamily="18" charset="0"/>
                        </a:rPr>
                        <a:t>Декабрь 2021 года</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Аналитические материалы  по кадровому составу</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extLst>
                  <a:ext uri="{0D108BD9-81ED-4DB2-BD59-A6C34878D82A}">
                    <a16:rowId xmlns="" xmlns:a16="http://schemas.microsoft.com/office/drawing/2014/main" val="3883419040"/>
                  </a:ext>
                </a:extLst>
              </a:tr>
              <a:tr h="602825">
                <a:tc>
                  <a:txBody>
                    <a:bodyPr/>
                    <a:lstStyle/>
                    <a:p>
                      <a:pPr algn="just"/>
                      <a:r>
                        <a:rPr lang="en-US" sz="900">
                          <a:effectLst/>
                          <a:latin typeface="Times New Roman" panose="02020603050405020304" pitchFamily="18" charset="0"/>
                          <a:cs typeface="Times New Roman" panose="02020603050405020304" pitchFamily="18" charset="0"/>
                        </a:rPr>
                        <a:t>45</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Диагностика образовательных потребностей и профессиональных затруднений педагогических работников образовательной организации в условиях постепенного перехода на обучение по новым ФГОС НОО и ФГОС ООО</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Январь 2022</a:t>
                      </a:r>
                      <a:r>
                        <a:rPr lang="en-US" sz="900">
                          <a:effectLst/>
                          <a:latin typeface="Times New Roman" panose="02020603050405020304" pitchFamily="18" charset="0"/>
                          <a:cs typeface="Times New Roman" panose="02020603050405020304" pitchFamily="18" charset="0"/>
                        </a:rPr>
                        <a:t> </a:t>
                      </a:r>
                      <a:r>
                        <a:rPr lang="ru-RU" sz="900">
                          <a:effectLst/>
                          <a:latin typeface="Times New Roman" panose="02020603050405020304" pitchFamily="18" charset="0"/>
                          <a:cs typeface="Times New Roman" panose="02020603050405020304" pitchFamily="18" charset="0"/>
                        </a:rPr>
                        <a:t>года,</a:t>
                      </a:r>
                    </a:p>
                    <a:p>
                      <a:pPr algn="just"/>
                      <a:r>
                        <a:rPr lang="ru-RU" sz="900">
                          <a:effectLst/>
                          <a:latin typeface="Times New Roman" panose="02020603050405020304" pitchFamily="18" charset="0"/>
                          <a:cs typeface="Times New Roman" panose="02020603050405020304" pitchFamily="18" charset="0"/>
                        </a:rPr>
                        <a:t>ежегодно в период с 2022 по 2027 годы</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Аналитические материалы  по диагностике</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extLst>
                  <a:ext uri="{0D108BD9-81ED-4DB2-BD59-A6C34878D82A}">
                    <a16:rowId xmlns="" xmlns:a16="http://schemas.microsoft.com/office/drawing/2014/main" val="2619718186"/>
                  </a:ext>
                </a:extLst>
              </a:tr>
              <a:tr h="729357">
                <a:tc>
                  <a:txBody>
                    <a:bodyPr/>
                    <a:lstStyle/>
                    <a:p>
                      <a:pPr algn="just"/>
                      <a:r>
                        <a:rPr lang="en-US" sz="900">
                          <a:effectLst/>
                          <a:latin typeface="Times New Roman" panose="02020603050405020304" pitchFamily="18" charset="0"/>
                          <a:cs typeface="Times New Roman" panose="02020603050405020304" pitchFamily="18" charset="0"/>
                        </a:rPr>
                        <a:t>46</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dirty="0">
                          <a:effectLst/>
                          <a:latin typeface="Times New Roman" panose="02020603050405020304" pitchFamily="18" charset="0"/>
                          <a:cs typeface="Times New Roman" panose="02020603050405020304" pitchFamily="18" charset="0"/>
                        </a:rPr>
                        <a:t>Поэтапная подготовка педагогических и управленческих кадров к постепенному переходу на обучение по новым ФГОС НОО и ФГОС ООО: разработка и реализация ежегодного плана-графика курсовой подготовки</a:t>
                      </a:r>
                      <a:r>
                        <a:rPr lang="en-US" sz="900" dirty="0">
                          <a:effectLst/>
                          <a:latin typeface="Times New Roman" panose="02020603050405020304" pitchFamily="18" charset="0"/>
                          <a:cs typeface="Times New Roman" panose="02020603050405020304" pitchFamily="18" charset="0"/>
                        </a:rPr>
                        <a:t> </a:t>
                      </a:r>
                      <a:r>
                        <a:rPr lang="ru-RU" sz="900" dirty="0">
                          <a:effectLst/>
                          <a:latin typeface="Times New Roman" panose="02020603050405020304" pitchFamily="18" charset="0"/>
                          <a:cs typeface="Times New Roman" panose="02020603050405020304" pitchFamily="18" charset="0"/>
                        </a:rPr>
                        <a:t>педагогических работников, реализующих ООП НОО и ООО</a:t>
                      </a:r>
                      <a:endParaRPr lang="ru-RU"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Ежегодно в течение всего периода с 2021 по 2027 годы</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План курсовой подготовки с охватом</a:t>
                      </a:r>
                      <a:r>
                        <a:rPr lang="en-US" sz="900">
                          <a:effectLst/>
                          <a:latin typeface="Times New Roman" panose="02020603050405020304" pitchFamily="18" charset="0"/>
                          <a:cs typeface="Times New Roman" panose="02020603050405020304" pitchFamily="18" charset="0"/>
                        </a:rPr>
                        <a:t> </a:t>
                      </a:r>
                      <a:r>
                        <a:rPr lang="ru-RU" sz="900">
                          <a:effectLst/>
                          <a:latin typeface="Times New Roman" panose="02020603050405020304" pitchFamily="18" charset="0"/>
                          <a:cs typeface="Times New Roman" panose="02020603050405020304" pitchFamily="18" charset="0"/>
                        </a:rPr>
                        <a:t>в 100 процентов педагогических работников, реализующих ООП НОО и ООО.</a:t>
                      </a:r>
                    </a:p>
                    <a:p>
                      <a:pPr algn="just"/>
                      <a:r>
                        <a:rPr lang="ru-RU" sz="900">
                          <a:effectLst/>
                          <a:latin typeface="Times New Roman" panose="02020603050405020304" pitchFamily="18" charset="0"/>
                          <a:cs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extLst>
                  <a:ext uri="{0D108BD9-81ED-4DB2-BD59-A6C34878D82A}">
                    <a16:rowId xmlns="" xmlns:a16="http://schemas.microsoft.com/office/drawing/2014/main" val="2532759823"/>
                  </a:ext>
                </a:extLst>
              </a:tr>
              <a:tr h="326200">
                <a:tc>
                  <a:txBody>
                    <a:bodyPr/>
                    <a:lstStyle/>
                    <a:p>
                      <a:pPr algn="just"/>
                      <a:r>
                        <a:rPr lang="en-US" sz="900">
                          <a:effectLst/>
                          <a:latin typeface="Times New Roman" panose="02020603050405020304" pitchFamily="18" charset="0"/>
                          <a:cs typeface="Times New Roman" panose="02020603050405020304" pitchFamily="18" charset="0"/>
                        </a:rPr>
                        <a:t> 47</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Распределение учебной нагрузки педагогов на учебный год</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До 25 августа ежегодно в </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Приказ об утверждении учебной нагрузки на учебный год</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extLst>
                  <a:ext uri="{0D108BD9-81ED-4DB2-BD59-A6C34878D82A}">
                    <a16:rowId xmlns="" xmlns:a16="http://schemas.microsoft.com/office/drawing/2014/main" val="389325892"/>
                  </a:ext>
                </a:extLst>
              </a:tr>
              <a:tr h="196235">
                <a:tc gridSpan="4">
                  <a:txBody>
                    <a:bodyPr/>
                    <a:lstStyle/>
                    <a:p>
                      <a:pPr algn="just"/>
                      <a:r>
                        <a:rPr lang="ru-RU" sz="900" dirty="0">
                          <a:effectLst/>
                          <a:latin typeface="Times New Roman" panose="02020603050405020304" pitchFamily="18" charset="0"/>
                          <a:cs typeface="Times New Roman" panose="02020603050405020304" pitchFamily="18" charset="0"/>
                        </a:rPr>
                        <a:t>5. </a:t>
                      </a:r>
                      <a:r>
                        <a:rPr lang="ru-RU" sz="900" b="1" dirty="0">
                          <a:effectLst/>
                          <a:latin typeface="Times New Roman" panose="02020603050405020304" pitchFamily="18" charset="0"/>
                          <a:cs typeface="Times New Roman" panose="02020603050405020304" pitchFamily="18" charset="0"/>
                        </a:rPr>
                        <a:t>Информационное обеспечение постепенного перехода на обучение по новым ФГОС НОО и ФГОС ООО</a:t>
                      </a:r>
                      <a:endParaRPr lang="ru-RU" sz="9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 xmlns:a16="http://schemas.microsoft.com/office/drawing/2014/main" val="3866087794"/>
                  </a:ext>
                </a:extLst>
              </a:tr>
              <a:tr h="483606">
                <a:tc>
                  <a:txBody>
                    <a:bodyPr/>
                    <a:lstStyle/>
                    <a:p>
                      <a:pPr algn="just"/>
                      <a:r>
                        <a:rPr lang="en-US" sz="900">
                          <a:effectLst/>
                          <a:latin typeface="Times New Roman" panose="02020603050405020304" pitchFamily="18" charset="0"/>
                          <a:cs typeface="Times New Roman" panose="02020603050405020304" pitchFamily="18" charset="0"/>
                        </a:rPr>
                        <a:t> 48</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dirty="0">
                          <a:effectLst/>
                          <a:latin typeface="Times New Roman" panose="02020603050405020304" pitchFamily="18" charset="0"/>
                          <a:cs typeface="Times New Roman" panose="02020603050405020304" pitchFamily="18" charset="0"/>
                        </a:rPr>
                        <a:t>Размещение на сайте образовательной организации информационных материалов о постепенном переходе на обучение по новым ФГОС НОО и ФГОС ООО</a:t>
                      </a:r>
                      <a:endParaRPr lang="ru-RU"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dirty="0">
                          <a:effectLst/>
                          <a:latin typeface="Times New Roman" panose="02020603050405020304" pitchFamily="18" charset="0"/>
                          <a:cs typeface="Times New Roman" panose="02020603050405020304" pitchFamily="18" charset="0"/>
                        </a:rPr>
                        <a:t>В течение всего периода с 2021 по 2027 годы</a:t>
                      </a:r>
                      <a:endParaRPr lang="ru-RU"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Сайт образовательной организации</a:t>
                      </a:r>
                    </a:p>
                    <a:p>
                      <a:pPr algn="just"/>
                      <a:r>
                        <a:rPr lang="ru-RU" sz="900">
                          <a:effectLst/>
                          <a:latin typeface="Times New Roman" panose="02020603050405020304" pitchFamily="18" charset="0"/>
                          <a:cs typeface="Times New Roman" panose="02020603050405020304" pitchFamily="18" charset="0"/>
                        </a:rPr>
                        <a:t>Пакет информационно-методических материалов</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extLst>
                  <a:ext uri="{0D108BD9-81ED-4DB2-BD59-A6C34878D82A}">
                    <a16:rowId xmlns="" xmlns:a16="http://schemas.microsoft.com/office/drawing/2014/main" val="218212596"/>
                  </a:ext>
                </a:extLst>
              </a:tr>
              <a:tr h="582161">
                <a:tc>
                  <a:txBody>
                    <a:bodyPr/>
                    <a:lstStyle/>
                    <a:p>
                      <a:pPr algn="just"/>
                      <a:r>
                        <a:rPr lang="en-US" sz="900">
                          <a:effectLst/>
                          <a:latin typeface="Times New Roman" panose="02020603050405020304" pitchFamily="18" charset="0"/>
                          <a:cs typeface="Times New Roman" panose="02020603050405020304" pitchFamily="18" charset="0"/>
                        </a:rPr>
                        <a:t>49 </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Информирование родительской общественности о</a:t>
                      </a:r>
                      <a:r>
                        <a:rPr lang="en-US" sz="900">
                          <a:effectLst/>
                          <a:latin typeface="Times New Roman" panose="02020603050405020304" pitchFamily="18" charset="0"/>
                          <a:cs typeface="Times New Roman" panose="02020603050405020304" pitchFamily="18" charset="0"/>
                        </a:rPr>
                        <a:t> </a:t>
                      </a:r>
                      <a:r>
                        <a:rPr lang="ru-RU" sz="900">
                          <a:effectLst/>
                          <a:latin typeface="Times New Roman" panose="02020603050405020304" pitchFamily="18" charset="0"/>
                          <a:cs typeface="Times New Roman" panose="02020603050405020304" pitchFamily="18" charset="0"/>
                        </a:rPr>
                        <a:t>постепенном переходе на обучение по новым ФГОС НОО и ФГОС ООО</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Ежеквартально</a:t>
                      </a:r>
                      <a:r>
                        <a:rPr lang="en-US" sz="900">
                          <a:effectLst/>
                          <a:latin typeface="Times New Roman" panose="02020603050405020304" pitchFamily="18" charset="0"/>
                          <a:cs typeface="Times New Roman" panose="02020603050405020304" pitchFamily="18" charset="0"/>
                        </a:rPr>
                        <a:t> </a:t>
                      </a:r>
                      <a:r>
                        <a:rPr lang="ru-RU" sz="900">
                          <a:effectLst/>
                          <a:latin typeface="Times New Roman" panose="02020603050405020304" pitchFamily="18" charset="0"/>
                          <a:cs typeface="Times New Roman" panose="02020603050405020304" pitchFamily="18" charset="0"/>
                        </a:rPr>
                        <a:t>в течение всего периода с 2021 по 2027 годы</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Сайт образовательной организации, страницы школы в социальных сетях, информационный стенд в холле образовательной организации</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extLst>
                  <a:ext uri="{0D108BD9-81ED-4DB2-BD59-A6C34878D82A}">
                    <a16:rowId xmlns="" xmlns:a16="http://schemas.microsoft.com/office/drawing/2014/main" val="1665530568"/>
                  </a:ext>
                </a:extLst>
              </a:tr>
              <a:tr h="846057">
                <a:tc>
                  <a:txBody>
                    <a:bodyPr/>
                    <a:lstStyle/>
                    <a:p>
                      <a:pPr algn="just"/>
                      <a:r>
                        <a:rPr lang="en-US" sz="900">
                          <a:effectLst/>
                          <a:latin typeface="Times New Roman" panose="02020603050405020304" pitchFamily="18" charset="0"/>
                          <a:cs typeface="Times New Roman" panose="02020603050405020304" pitchFamily="18" charset="0"/>
                        </a:rPr>
                        <a:t>50 </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Изучение и формирование мнения родителей о постепенном переходе на обучение по новым ФГОС НОО и ФГОС ООО, представление результатов</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Ежеквартально в течение всего периода с 2021 по 2027 годы</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Сайт образовательной организации, страницы школы в социальных сетях, информационный стенд в холле образовательной организации.</a:t>
                      </a:r>
                    </a:p>
                    <a:p>
                      <a:pPr algn="just"/>
                      <a:r>
                        <a:rPr lang="ru-RU" sz="900">
                          <a:effectLst/>
                          <a:latin typeface="Times New Roman" panose="02020603050405020304" pitchFamily="18" charset="0"/>
                          <a:cs typeface="Times New Roman" panose="02020603050405020304" pitchFamily="18" charset="0"/>
                        </a:rPr>
                        <a:t>Аналитические материалы </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extLst>
                  <a:ext uri="{0D108BD9-81ED-4DB2-BD59-A6C34878D82A}">
                    <a16:rowId xmlns="" xmlns:a16="http://schemas.microsoft.com/office/drawing/2014/main" val="2044836690"/>
                  </a:ext>
                </a:extLst>
              </a:tr>
              <a:tr h="846057">
                <a:tc>
                  <a:txBody>
                    <a:bodyPr/>
                    <a:lstStyle/>
                    <a:p>
                      <a:pPr algn="just"/>
                      <a:r>
                        <a:rPr lang="en-US" sz="900">
                          <a:effectLst/>
                          <a:latin typeface="Times New Roman" panose="02020603050405020304" pitchFamily="18" charset="0"/>
                          <a:cs typeface="Times New Roman" panose="02020603050405020304" pitchFamily="18" charset="0"/>
                        </a:rPr>
                        <a:t>51 </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Информирование о нормативно-правовом, программном, кадровом, материально-техническом и финансовом обеспечении</a:t>
                      </a:r>
                      <a:r>
                        <a:rPr lang="en-US" sz="900">
                          <a:effectLst/>
                          <a:latin typeface="Times New Roman" panose="02020603050405020304" pitchFamily="18" charset="0"/>
                          <a:cs typeface="Times New Roman" panose="02020603050405020304" pitchFamily="18" charset="0"/>
                        </a:rPr>
                        <a:t> </a:t>
                      </a:r>
                      <a:r>
                        <a:rPr lang="ru-RU" sz="900">
                          <a:effectLst/>
                          <a:latin typeface="Times New Roman" panose="02020603050405020304" pitchFamily="18" charset="0"/>
                          <a:cs typeface="Times New Roman" panose="02020603050405020304" pitchFamily="18" charset="0"/>
                        </a:rPr>
                        <a:t>постепенного перехода на обучение по новым ФГОС НОО и ФГОС ООО</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Ежеквартально в течение всего периода с 2021 по 2027 годы</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dirty="0">
                          <a:effectLst/>
                          <a:latin typeface="Times New Roman" panose="02020603050405020304" pitchFamily="18" charset="0"/>
                          <a:cs typeface="Times New Roman" panose="02020603050405020304" pitchFamily="18" charset="0"/>
                        </a:rPr>
                        <a:t>Сайт образовательной организации, страницы школы в социальных сетях, информационный стенд в холле образовательной организации</a:t>
                      </a:r>
                      <a:endParaRPr lang="ru-RU"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extLst>
                  <a:ext uri="{0D108BD9-81ED-4DB2-BD59-A6C34878D82A}">
                    <a16:rowId xmlns="" xmlns:a16="http://schemas.microsoft.com/office/drawing/2014/main" val="2762895702"/>
                  </a:ext>
                </a:extLst>
              </a:tr>
            </a:tbl>
          </a:graphicData>
        </a:graphic>
      </p:graphicFrame>
    </p:spTree>
    <p:extLst>
      <p:ext uri="{BB962C8B-B14F-4D97-AF65-F5344CB8AC3E}">
        <p14:creationId xmlns="" xmlns:p14="http://schemas.microsoft.com/office/powerpoint/2010/main" val="6969714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rotWithShape="1">
          <a:blip r:embed="rId2">
            <a:extLst>
              <a:ext uri="{28A0092B-C50C-407E-A947-70E740481C1C}">
                <a14:useLocalDpi xmlns="" xmlns:a14="http://schemas.microsoft.com/office/drawing/2010/main" val="0"/>
              </a:ext>
            </a:extLst>
          </a:blip>
          <a:srcRect l="26132" t="27304" r="25087" b="23815"/>
          <a:stretch/>
        </p:blipFill>
        <p:spPr>
          <a:xfrm>
            <a:off x="10182769" y="1466"/>
            <a:ext cx="2140129" cy="1345223"/>
          </a:xfrm>
          <a:prstGeom prst="rect">
            <a:avLst/>
          </a:prstGeom>
        </p:spPr>
      </p:pic>
      <p:sp>
        <p:nvSpPr>
          <p:cNvPr id="5" name="Прямоугольник 4"/>
          <p:cNvSpPr/>
          <p:nvPr/>
        </p:nvSpPr>
        <p:spPr>
          <a:xfrm>
            <a:off x="3390537" y="-58613"/>
            <a:ext cx="4579652" cy="541174"/>
          </a:xfrm>
          <a:prstGeom prst="rect">
            <a:avLst/>
          </a:prstGeom>
        </p:spPr>
        <p:txBody>
          <a:bodyPr wrap="none">
            <a:spAutoFit/>
          </a:bodyPr>
          <a:lstStyle/>
          <a:p>
            <a:pPr>
              <a:lnSpc>
                <a:spcPts val="3450"/>
              </a:lnSpc>
              <a:spcAft>
                <a:spcPts val="0"/>
              </a:spcAft>
            </a:pPr>
            <a:r>
              <a:rPr lang="ru-RU" b="1" kern="1800" spc="-5" dirty="0">
                <a:solidFill>
                  <a:srgbClr val="252525"/>
                </a:solidFill>
                <a:latin typeface="Arial" panose="020B0604020202020204" pitchFamily="34" charset="0"/>
                <a:ea typeface="Times New Roman" panose="02020603050405020304" pitchFamily="18" charset="0"/>
                <a:cs typeface="Times New Roman" panose="02020603050405020304" pitchFamily="18" charset="0"/>
              </a:rPr>
              <a:t>Изменения в новых ФГОС НОО и ООО</a:t>
            </a:r>
            <a:endParaRPr lang="ru-RU" sz="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Прямоугольник 5"/>
          <p:cNvSpPr/>
          <p:nvPr/>
        </p:nvSpPr>
        <p:spPr>
          <a:xfrm>
            <a:off x="1238596" y="318893"/>
            <a:ext cx="9343506" cy="6348918"/>
          </a:xfrm>
          <a:prstGeom prst="rect">
            <a:avLst/>
          </a:prstGeom>
        </p:spPr>
        <p:txBody>
          <a:bodyPr wrap="square">
            <a:spAutoFit/>
          </a:bodyPr>
          <a:lstStyle/>
          <a:p>
            <a:pPr algn="just">
              <a:lnSpc>
                <a:spcPct val="107000"/>
              </a:lnSpc>
              <a:spcAft>
                <a:spcPts val="0"/>
              </a:spcAft>
            </a:pPr>
            <a:r>
              <a:rPr lang="ru-RU" sz="2800" b="1" spc="70" dirty="0">
                <a:solidFill>
                  <a:srgbClr val="252525"/>
                </a:solidFill>
                <a:latin typeface="Arial" panose="020B0604020202020204" pitchFamily="34" charset="0"/>
                <a:ea typeface="Times New Roman" panose="02020603050405020304" pitchFamily="18" charset="0"/>
                <a:cs typeface="Times New Roman" panose="02020603050405020304" pitchFamily="18" charset="0"/>
              </a:rPr>
              <a:t>Вариативность</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Новые стандарты НОО и ООО требуют, чтобы содержание ООП НОО и ООО было вариативным. Это значит, что школы все больше должны ориентироваться на потребности учеников и предлагать им различные варианты программ в рамках одного уровня образования.</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Школа может обеспечить вариативность ООП тремя способами. Первый – в структуре программ НОО и ООО школа может предусмотреть учебные предметы, учебные курсы и учебные модули. Второй – школа может разрабатывать и реализовывать программы углубленного изучения отдельных предметов. Для этого на уровне ООО добавили предметные результаты на углубленном уровне для математики, информатики, физики, химии и биологии. Третий способ – школа может разрабатывать и реализовывать индивидуальные учебные планы в соответствии с образовательными потребностями и интересами учеников.</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Вариативность дает школе возможность выбирать, как именно формировать программы. Учителя смогут обучать учеников в соответствии с их способностями и запросами и так, как считают нужным. При этом, однако, нужно учитывать и требования к предметным результатам.</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sz="2800" b="1" spc="70" dirty="0">
                <a:solidFill>
                  <a:srgbClr val="252525"/>
                </a:solidFill>
                <a:latin typeface="Arial" panose="020B0604020202020204" pitchFamily="34" charset="0"/>
                <a:ea typeface="Times New Roman" panose="02020603050405020304" pitchFamily="18" charset="0"/>
                <a:cs typeface="Times New Roman" panose="02020603050405020304" pitchFamily="18" charset="0"/>
              </a:rPr>
              <a:t>Планируемые результаты</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В новых ФГОС подробнее описывают результаты освоения ООП НОО и ООО – личностные, </a:t>
            </a:r>
            <a:r>
              <a:rPr lang="ru-RU" dirty="0" err="1">
                <a:solidFill>
                  <a:srgbClr val="222222"/>
                </a:solidFill>
                <a:latin typeface="Arial" panose="020B0604020202020204" pitchFamily="34" charset="0"/>
                <a:ea typeface="Times New Roman" panose="02020603050405020304" pitchFamily="18" charset="0"/>
                <a:cs typeface="Times New Roman" panose="02020603050405020304" pitchFamily="18" charset="0"/>
              </a:rPr>
              <a:t>метапредметные</a:t>
            </a:r>
            <a:r>
              <a:rPr lang="ru-RU"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 предметные.</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2646637379"/>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140</TotalTime>
  <Words>2603</Words>
  <Application>Microsoft Office PowerPoint</Application>
  <PresentationFormat>Произвольный</PresentationFormat>
  <Paragraphs>489</Paragraphs>
  <Slides>17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17</vt:i4>
      </vt:variant>
    </vt:vector>
  </HeadingPairs>
  <TitlesOfParts>
    <vt:vector size="18" baseType="lpstr">
      <vt:lpstr>Легкий дым</vt:lpstr>
      <vt:lpstr>Введение ФГОС НОО и СОО третьего поколения</vt:lpstr>
      <vt:lpstr>Нормативные документы</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Введение ФГОС НОО и СОО</dc:title>
  <dc:creator>Екатерина</dc:creator>
  <cp:lastModifiedBy>учитель</cp:lastModifiedBy>
  <cp:revision>16</cp:revision>
  <cp:lastPrinted>2021-12-01T15:32:33Z</cp:lastPrinted>
  <dcterms:created xsi:type="dcterms:W3CDTF">2021-11-29T14:18:45Z</dcterms:created>
  <dcterms:modified xsi:type="dcterms:W3CDTF">2022-02-21T04:00:23Z</dcterms:modified>
</cp:coreProperties>
</file>